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1" r:id="rId5"/>
    <p:sldId id="258"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53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2E0ED100-1E4B-42B9-85DE-00A5009A3DBB}" type="datetimeFigureOut">
              <a:rPr lang="en-AU" smtClean="0"/>
              <a:t>25/11/2010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36B0C56-AAFF-4242-A5F8-336E2E89811A}"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E0ED100-1E4B-42B9-85DE-00A5009A3DBB}" type="datetimeFigureOut">
              <a:rPr lang="en-AU" smtClean="0"/>
              <a:t>25/11/2010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36B0C56-AAFF-4242-A5F8-336E2E89811A}"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E0ED100-1E4B-42B9-85DE-00A5009A3DBB}" type="datetimeFigureOut">
              <a:rPr lang="en-AU" smtClean="0"/>
              <a:t>25/11/2010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36B0C56-AAFF-4242-A5F8-336E2E89811A}"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E0ED100-1E4B-42B9-85DE-00A5009A3DBB}" type="datetimeFigureOut">
              <a:rPr lang="en-AU" smtClean="0"/>
              <a:t>25/11/2010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36B0C56-AAFF-4242-A5F8-336E2E89811A}"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0ED100-1E4B-42B9-85DE-00A5009A3DBB}" type="datetimeFigureOut">
              <a:rPr lang="en-AU" smtClean="0"/>
              <a:t>25/11/2010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36B0C56-AAFF-4242-A5F8-336E2E89811A}"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2E0ED100-1E4B-42B9-85DE-00A5009A3DBB}" type="datetimeFigureOut">
              <a:rPr lang="en-AU" smtClean="0"/>
              <a:t>25/11/2010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36B0C56-AAFF-4242-A5F8-336E2E89811A}"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2E0ED100-1E4B-42B9-85DE-00A5009A3DBB}" type="datetimeFigureOut">
              <a:rPr lang="en-AU" smtClean="0"/>
              <a:t>25/11/2010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536B0C56-AAFF-4242-A5F8-336E2E89811A}"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2E0ED100-1E4B-42B9-85DE-00A5009A3DBB}" type="datetimeFigureOut">
              <a:rPr lang="en-AU" smtClean="0"/>
              <a:t>25/11/2010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536B0C56-AAFF-4242-A5F8-336E2E89811A}"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0ED100-1E4B-42B9-85DE-00A5009A3DBB}" type="datetimeFigureOut">
              <a:rPr lang="en-AU" smtClean="0"/>
              <a:t>25/11/2010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536B0C56-AAFF-4242-A5F8-336E2E89811A}"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0ED100-1E4B-42B9-85DE-00A5009A3DBB}" type="datetimeFigureOut">
              <a:rPr lang="en-AU" smtClean="0"/>
              <a:t>25/11/2010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36B0C56-AAFF-4242-A5F8-336E2E89811A}"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0ED100-1E4B-42B9-85DE-00A5009A3DBB}" type="datetimeFigureOut">
              <a:rPr lang="en-AU" smtClean="0"/>
              <a:t>25/11/2010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36B0C56-AAFF-4242-A5F8-336E2E89811A}"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0ED100-1E4B-42B9-85DE-00A5009A3DBB}" type="datetimeFigureOut">
              <a:rPr lang="en-AU" smtClean="0"/>
              <a:t>25/11/2010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6B0C56-AAFF-4242-A5F8-336E2E89811A}"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video" Target="file:///C:\Users\jbenson\Documents\Admin\VLE%20&amp;%20QA\pics%20&amp;%20vids\VLE1.wmv" TargetMode="Externa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file:///C:\Users\jbenson\Documents\Admin\VLE%20&amp;%20QA\pics%20&amp;%20vids\QAreflect.wmv" TargetMode="External"/><Relationship Id="rId1" Type="http://schemas.openxmlformats.org/officeDocument/2006/relationships/vmlDrawing" Target="../drawings/vmlDrawing1.v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hyperlink" Target="http://vgsatfhs.wikispaces.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8800"/>
            <a:ext cx="7774632" cy="1899642"/>
          </a:xfrm>
        </p:spPr>
        <p:txBody>
          <a:bodyPr>
            <a:noAutofit/>
          </a:bodyPr>
          <a:lstStyle/>
          <a:p>
            <a:r>
              <a:rPr lang="en-AU" sz="6000" dirty="0" smtClean="0">
                <a:solidFill>
                  <a:schemeClr val="tx2">
                    <a:lumMod val="60000"/>
                    <a:lumOff val="40000"/>
                  </a:schemeClr>
                </a:solidFill>
                <a:latin typeface="Kristen ITC" pitchFamily="66" charset="0"/>
              </a:rPr>
              <a:t>Begin with the </a:t>
            </a:r>
            <a:br>
              <a:rPr lang="en-AU" sz="6000" dirty="0" smtClean="0">
                <a:solidFill>
                  <a:schemeClr val="tx2">
                    <a:lumMod val="60000"/>
                    <a:lumOff val="40000"/>
                  </a:schemeClr>
                </a:solidFill>
                <a:latin typeface="Kristen ITC" pitchFamily="66" charset="0"/>
              </a:rPr>
            </a:br>
            <a:r>
              <a:rPr lang="en-AU" sz="6000" dirty="0" smtClean="0">
                <a:solidFill>
                  <a:schemeClr val="tx2">
                    <a:lumMod val="60000"/>
                    <a:lumOff val="40000"/>
                  </a:schemeClr>
                </a:solidFill>
                <a:latin typeface="Kristen ITC" pitchFamily="66" charset="0"/>
              </a:rPr>
              <a:t>end in mind ...</a:t>
            </a:r>
            <a:endParaRPr lang="en-AU" sz="6000" dirty="0">
              <a:solidFill>
                <a:schemeClr val="tx2">
                  <a:lumMod val="60000"/>
                  <a:lumOff val="40000"/>
                </a:schemeClr>
              </a:solidFill>
              <a:latin typeface="Kristen ITC" pitchFamily="66" charset="0"/>
            </a:endParaRPr>
          </a:p>
        </p:txBody>
      </p:sp>
      <p:sp>
        <p:nvSpPr>
          <p:cNvPr id="3" name="Subtitle 2"/>
          <p:cNvSpPr>
            <a:spLocks noGrp="1"/>
          </p:cNvSpPr>
          <p:nvPr>
            <p:ph type="subTitle" idx="1"/>
          </p:nvPr>
        </p:nvSpPr>
        <p:spPr>
          <a:xfrm>
            <a:off x="755576" y="3573016"/>
            <a:ext cx="7776864" cy="1752600"/>
          </a:xfrm>
        </p:spPr>
        <p:txBody>
          <a:bodyPr>
            <a:noAutofit/>
          </a:bodyPr>
          <a:lstStyle/>
          <a:p>
            <a:r>
              <a:rPr lang="en-AU" sz="2400" dirty="0" smtClean="0"/>
              <a:t>Engaged &amp; motivated students meeting learning outcomes</a:t>
            </a:r>
          </a:p>
          <a:p>
            <a:endParaRPr lang="en-AU" sz="2400" dirty="0"/>
          </a:p>
          <a:p>
            <a:r>
              <a:rPr lang="en-AU" sz="2400" dirty="0" smtClean="0"/>
              <a:t>Teaching &amp; learning that offers students the opportunity to explore &amp; extend themselves</a:t>
            </a:r>
            <a:endParaRPr lang="en-AU" sz="2400" dirty="0"/>
          </a:p>
        </p:txBody>
      </p:sp>
      <p:pic>
        <p:nvPicPr>
          <p:cNvPr id="4" name="Picture 3" descr="DEECD.png"/>
          <p:cNvPicPr>
            <a:picLocks noChangeAspect="1"/>
          </p:cNvPicPr>
          <p:nvPr/>
        </p:nvPicPr>
        <p:blipFill>
          <a:blip r:embed="rId2" cstate="print"/>
          <a:stretch>
            <a:fillRect/>
          </a:stretch>
        </p:blipFill>
        <p:spPr>
          <a:xfrm>
            <a:off x="4824536" y="6136960"/>
            <a:ext cx="4283968" cy="676416"/>
          </a:xfrm>
          <a:prstGeom prst="rect">
            <a:avLst/>
          </a:prstGeom>
        </p:spPr>
      </p:pic>
      <p:pic>
        <p:nvPicPr>
          <p:cNvPr id="5" name="Picture 4" descr="Coloured Logo copy.jpg"/>
          <p:cNvPicPr>
            <a:picLocks noChangeAspect="1"/>
          </p:cNvPicPr>
          <p:nvPr/>
        </p:nvPicPr>
        <p:blipFill>
          <a:blip r:embed="rId3" cstate="print">
            <a:lum bright="70000" contrast="-70000"/>
          </a:blip>
          <a:stretch>
            <a:fillRect/>
          </a:stretch>
        </p:blipFill>
        <p:spPr>
          <a:xfrm>
            <a:off x="107504" y="116632"/>
            <a:ext cx="1500446" cy="1728192"/>
          </a:xfrm>
          <a:prstGeom prst="rect">
            <a:avLst/>
          </a:prstGeom>
        </p:spPr>
      </p:pic>
      <p:pic>
        <p:nvPicPr>
          <p:cNvPr id="15" name="Picture 14" descr="words2.JPG"/>
          <p:cNvPicPr>
            <a:picLocks noChangeAspect="1"/>
          </p:cNvPicPr>
          <p:nvPr/>
        </p:nvPicPr>
        <p:blipFill>
          <a:blip r:embed="rId4" cstate="print">
            <a:clrChange>
              <a:clrFrom>
                <a:srgbClr val="FFFFFF"/>
              </a:clrFrom>
              <a:clrTo>
                <a:srgbClr val="FFFFFF">
                  <a:alpha val="0"/>
                </a:srgbClr>
              </a:clrTo>
            </a:clrChange>
          </a:blip>
          <a:stretch>
            <a:fillRect/>
          </a:stretch>
        </p:blipFill>
        <p:spPr>
          <a:xfrm>
            <a:off x="6444208" y="0"/>
            <a:ext cx="2699792" cy="265994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79512" y="188641"/>
            <a:ext cx="2520280" cy="3009676"/>
            <a:chOff x="179512" y="188641"/>
            <a:chExt cx="2520280" cy="3009676"/>
          </a:xfrm>
        </p:grpSpPr>
        <p:pic>
          <p:nvPicPr>
            <p:cNvPr id="3" name="Picture 2" descr="Coloured Logo copy.jpg"/>
            <p:cNvPicPr>
              <a:picLocks noChangeAspect="1"/>
            </p:cNvPicPr>
            <p:nvPr/>
          </p:nvPicPr>
          <p:blipFill>
            <a:blip r:embed="rId3" cstate="print">
              <a:lum bright="70000" contrast="-70000"/>
            </a:blip>
            <a:stretch>
              <a:fillRect/>
            </a:stretch>
          </p:blipFill>
          <p:spPr>
            <a:xfrm>
              <a:off x="179512" y="188641"/>
              <a:ext cx="2520280" cy="2902822"/>
            </a:xfrm>
            <a:prstGeom prst="rect">
              <a:avLst/>
            </a:prstGeom>
            <a:effectLst>
              <a:outerShdw blurRad="50800" dist="50800" dir="5400000" algn="ctr" rotWithShape="0">
                <a:srgbClr val="000000">
                  <a:alpha val="0"/>
                </a:srgbClr>
              </a:outerShdw>
            </a:effectLst>
          </p:spPr>
        </p:pic>
        <p:sp>
          <p:nvSpPr>
            <p:cNvPr id="6" name="TextBox 5"/>
            <p:cNvSpPr txBox="1"/>
            <p:nvPr/>
          </p:nvSpPr>
          <p:spPr>
            <a:xfrm>
              <a:off x="395536" y="620688"/>
              <a:ext cx="2088232" cy="2577629"/>
            </a:xfrm>
            <a:prstGeom prst="rect">
              <a:avLst/>
            </a:prstGeom>
            <a:noFill/>
          </p:spPr>
          <p:txBody>
            <a:bodyPr wrap="square" rtlCol="0">
              <a:spAutoFit/>
            </a:bodyPr>
            <a:lstStyle/>
            <a:p>
              <a:pPr algn="ctr">
                <a:spcBef>
                  <a:spcPts val="300"/>
                </a:spcBef>
                <a:spcAft>
                  <a:spcPts val="600"/>
                </a:spcAft>
              </a:pPr>
              <a:r>
                <a:rPr lang="en-AU" b="1" dirty="0" smtClean="0">
                  <a:solidFill>
                    <a:schemeClr val="tx2">
                      <a:lumMod val="60000"/>
                      <a:lumOff val="40000"/>
                    </a:schemeClr>
                  </a:solidFill>
                  <a:latin typeface="Arial Narrow" pitchFamily="34" charset="0"/>
                </a:rPr>
                <a:t>Setting the scene</a:t>
              </a:r>
            </a:p>
            <a:p>
              <a:pPr marL="179388" indent="-179388">
                <a:spcBef>
                  <a:spcPts val="300"/>
                </a:spcBef>
                <a:spcAft>
                  <a:spcPts val="600"/>
                </a:spcAft>
                <a:buFont typeface="Arial" pitchFamily="34" charset="0"/>
                <a:buChar char="•"/>
              </a:pPr>
              <a:r>
                <a:rPr lang="en-AU" sz="1400" dirty="0" smtClean="0">
                  <a:solidFill>
                    <a:schemeClr val="tx2">
                      <a:lumMod val="60000"/>
                      <a:lumOff val="40000"/>
                    </a:schemeClr>
                  </a:solidFill>
                  <a:latin typeface="Arial Narrow" pitchFamily="34" charset="0"/>
                </a:rPr>
                <a:t>Traditional secondary school setting with 6 x 50min lessons</a:t>
              </a:r>
            </a:p>
            <a:p>
              <a:pPr marL="179388" indent="-179388">
                <a:spcBef>
                  <a:spcPts val="300"/>
                </a:spcBef>
                <a:spcAft>
                  <a:spcPts val="600"/>
                </a:spcAft>
                <a:buFont typeface="Arial" pitchFamily="34" charset="0"/>
                <a:buChar char="•"/>
              </a:pPr>
              <a:r>
                <a:rPr lang="en-AU" sz="1400" dirty="0">
                  <a:solidFill>
                    <a:schemeClr val="tx2">
                      <a:lumMod val="60000"/>
                      <a:lumOff val="40000"/>
                    </a:schemeClr>
                  </a:solidFill>
                  <a:latin typeface="Arial Narrow" pitchFamily="34" charset="0"/>
                </a:rPr>
                <a:t>S</a:t>
              </a:r>
              <a:r>
                <a:rPr lang="en-AU" sz="1400" dirty="0" smtClean="0">
                  <a:solidFill>
                    <a:schemeClr val="tx2">
                      <a:lumMod val="60000"/>
                      <a:lumOff val="40000"/>
                    </a:schemeClr>
                  </a:solidFill>
                  <a:latin typeface="Arial Narrow" pitchFamily="34" charset="0"/>
                </a:rPr>
                <a:t>ubject specific &amp; not interdisciplinary</a:t>
              </a:r>
            </a:p>
            <a:p>
              <a:pPr marL="179388" indent="-179388">
                <a:spcBef>
                  <a:spcPts val="300"/>
                </a:spcBef>
                <a:spcAft>
                  <a:spcPts val="600"/>
                </a:spcAft>
                <a:buFont typeface="Arial" pitchFamily="34" charset="0"/>
                <a:buChar char="•"/>
              </a:pPr>
              <a:r>
                <a:rPr lang="en-AU" sz="1400" dirty="0" smtClean="0">
                  <a:solidFill>
                    <a:schemeClr val="tx2">
                      <a:lumMod val="60000"/>
                      <a:lumOff val="40000"/>
                    </a:schemeClr>
                  </a:solidFill>
                  <a:latin typeface="Arial Narrow" pitchFamily="34" charset="0"/>
                </a:rPr>
                <a:t>Content driven curriculum &amp; lacks flexibility</a:t>
              </a:r>
              <a:endParaRPr lang="en-AU" sz="1400" dirty="0" smtClean="0">
                <a:solidFill>
                  <a:schemeClr val="tx2">
                    <a:lumMod val="60000"/>
                    <a:lumOff val="40000"/>
                  </a:schemeClr>
                </a:solidFill>
                <a:latin typeface="Arial Narrow" pitchFamily="34" charset="0"/>
              </a:endParaRPr>
            </a:p>
            <a:p>
              <a:endParaRPr lang="en-AU" dirty="0"/>
            </a:p>
          </p:txBody>
        </p:sp>
      </p:grpSp>
      <p:pic>
        <p:nvPicPr>
          <p:cNvPr id="23" name="Picture 22" descr="words1.JPG"/>
          <p:cNvPicPr>
            <a:picLocks noChangeAspect="1"/>
          </p:cNvPicPr>
          <p:nvPr/>
        </p:nvPicPr>
        <p:blipFill>
          <a:blip r:embed="rId4" cstate="print">
            <a:clrChange>
              <a:clrFrom>
                <a:srgbClr val="FFFFFF"/>
              </a:clrFrom>
              <a:clrTo>
                <a:srgbClr val="FFFFFF">
                  <a:alpha val="0"/>
                </a:srgbClr>
              </a:clrTo>
            </a:clrChange>
            <a:lum bright="20000"/>
          </a:blip>
          <a:stretch>
            <a:fillRect/>
          </a:stretch>
        </p:blipFill>
        <p:spPr>
          <a:xfrm rot="1442593">
            <a:off x="1985235" y="981687"/>
            <a:ext cx="4320480" cy="2007600"/>
          </a:xfrm>
          <a:prstGeom prst="rect">
            <a:avLst/>
          </a:prstGeom>
        </p:spPr>
      </p:pic>
      <p:grpSp>
        <p:nvGrpSpPr>
          <p:cNvPr id="21" name="Group 20"/>
          <p:cNvGrpSpPr/>
          <p:nvPr/>
        </p:nvGrpSpPr>
        <p:grpSpPr>
          <a:xfrm>
            <a:off x="251520" y="4653136"/>
            <a:ext cx="2880320" cy="2160240"/>
            <a:chOff x="2699792" y="1340768"/>
            <a:chExt cx="2880320" cy="2160240"/>
          </a:xfrm>
        </p:grpSpPr>
        <p:pic>
          <p:nvPicPr>
            <p:cNvPr id="10" name="Picture 9" descr="tablet.bmp"/>
            <p:cNvPicPr>
              <a:picLocks noChangeAspect="1"/>
            </p:cNvPicPr>
            <p:nvPr/>
          </p:nvPicPr>
          <p:blipFill>
            <a:blip r:embed="rId5" cstate="print">
              <a:lum bright="70000" contrast="-70000"/>
            </a:blip>
            <a:stretch>
              <a:fillRect/>
            </a:stretch>
          </p:blipFill>
          <p:spPr>
            <a:xfrm>
              <a:off x="2699792" y="1340768"/>
              <a:ext cx="2160240" cy="2160240"/>
            </a:xfrm>
            <a:prstGeom prst="rect">
              <a:avLst/>
            </a:prstGeom>
            <a:effectLst>
              <a:outerShdw blurRad="50800" dist="50800" dir="5400000" algn="ctr" rotWithShape="0">
                <a:srgbClr val="000000">
                  <a:alpha val="0"/>
                </a:srgbClr>
              </a:outerShdw>
            </a:effectLst>
          </p:spPr>
        </p:pic>
        <p:sp>
          <p:nvSpPr>
            <p:cNvPr id="9" name="TextBox 8"/>
            <p:cNvSpPr txBox="1"/>
            <p:nvPr/>
          </p:nvSpPr>
          <p:spPr>
            <a:xfrm>
              <a:off x="2771800" y="1772816"/>
              <a:ext cx="2808312" cy="1677382"/>
            </a:xfrm>
            <a:prstGeom prst="rect">
              <a:avLst/>
            </a:prstGeom>
            <a:noFill/>
          </p:spPr>
          <p:txBody>
            <a:bodyPr wrap="square" rtlCol="0">
              <a:spAutoFit/>
            </a:bodyPr>
            <a:lstStyle/>
            <a:p>
              <a:pPr>
                <a:spcBef>
                  <a:spcPts val="300"/>
                </a:spcBef>
                <a:spcAft>
                  <a:spcPts val="600"/>
                </a:spcAft>
              </a:pPr>
              <a:r>
                <a:rPr lang="en-AU" b="1" dirty="0" smtClean="0">
                  <a:solidFill>
                    <a:schemeClr val="tx2">
                      <a:lumMod val="60000"/>
                      <a:lumOff val="40000"/>
                    </a:schemeClr>
                  </a:solidFill>
                  <a:latin typeface="Arial Narrow" pitchFamily="34" charset="0"/>
                </a:rPr>
                <a:t>1:1 Tablet PCs</a:t>
              </a:r>
              <a:endParaRPr lang="en-AU" dirty="0" smtClean="0">
                <a:solidFill>
                  <a:schemeClr val="tx2">
                    <a:lumMod val="60000"/>
                    <a:lumOff val="40000"/>
                  </a:schemeClr>
                </a:solidFill>
                <a:latin typeface="Arial Narrow" pitchFamily="34" charset="0"/>
              </a:endParaRPr>
            </a:p>
            <a:p>
              <a:pPr marL="179388" indent="-179388">
                <a:spcBef>
                  <a:spcPts val="300"/>
                </a:spcBef>
                <a:spcAft>
                  <a:spcPts val="600"/>
                </a:spcAft>
                <a:buFont typeface="Arial" pitchFamily="34" charset="0"/>
                <a:buChar char="•"/>
              </a:pPr>
              <a:r>
                <a:rPr lang="en-AU" sz="1400" dirty="0" smtClean="0">
                  <a:solidFill>
                    <a:schemeClr val="tx2">
                      <a:lumMod val="60000"/>
                      <a:lumOff val="40000"/>
                    </a:schemeClr>
                  </a:solidFill>
                  <a:latin typeface="Arial Narrow" pitchFamily="34" charset="0"/>
                </a:rPr>
                <a:t>access to a diverse range of software which is leveraged for use in conjunction with VLE task design</a:t>
              </a:r>
            </a:p>
            <a:p>
              <a:pPr marL="179388" indent="-179388">
                <a:spcBef>
                  <a:spcPts val="300"/>
                </a:spcBef>
                <a:spcAft>
                  <a:spcPts val="600"/>
                </a:spcAft>
                <a:buFont typeface="Arial" pitchFamily="34" charset="0"/>
                <a:buChar char="•"/>
              </a:pPr>
              <a:r>
                <a:rPr lang="en-AU" sz="1400" dirty="0" smtClean="0">
                  <a:solidFill>
                    <a:schemeClr val="tx2">
                      <a:lumMod val="60000"/>
                      <a:lumOff val="40000"/>
                    </a:schemeClr>
                  </a:solidFill>
                  <a:latin typeface="Arial Narrow" pitchFamily="34" charset="0"/>
                </a:rPr>
                <a:t>access to VLE asynchronously &amp; from different locations</a:t>
              </a:r>
              <a:endParaRPr lang="en-AU" sz="1400" dirty="0">
                <a:solidFill>
                  <a:schemeClr val="tx2">
                    <a:lumMod val="60000"/>
                    <a:lumOff val="40000"/>
                  </a:schemeClr>
                </a:solidFill>
                <a:latin typeface="Arial Narrow" pitchFamily="34" charset="0"/>
              </a:endParaRPr>
            </a:p>
          </p:txBody>
        </p:sp>
      </p:grpSp>
      <p:pic>
        <p:nvPicPr>
          <p:cNvPr id="2" name="Picture 1" descr="laptop1.jpg"/>
          <p:cNvPicPr>
            <a:picLocks noChangeAspect="1"/>
          </p:cNvPicPr>
          <p:nvPr/>
        </p:nvPicPr>
        <p:blipFill>
          <a:blip r:embed="rId6" cstate="print"/>
          <a:stretch>
            <a:fillRect/>
          </a:stretch>
        </p:blipFill>
        <p:spPr>
          <a:xfrm>
            <a:off x="251520" y="3140968"/>
            <a:ext cx="2448272" cy="1880273"/>
          </a:xfrm>
          <a:prstGeom prst="rect">
            <a:avLst/>
          </a:prstGeom>
        </p:spPr>
      </p:pic>
      <p:pic>
        <p:nvPicPr>
          <p:cNvPr id="4" name="VLE1.wmv">
            <a:hlinkClick r:id="" action="ppaction://media"/>
          </p:cNvPr>
          <p:cNvPicPr>
            <a:picLocks noRot="1" noChangeAspect="1"/>
          </p:cNvPicPr>
          <p:nvPr>
            <a:videoFile r:link="rId1"/>
          </p:nvPr>
        </p:nvPicPr>
        <p:blipFill>
          <a:blip r:embed="rId7" cstate="print"/>
          <a:stretch>
            <a:fillRect/>
          </a:stretch>
        </p:blipFill>
        <p:spPr>
          <a:xfrm>
            <a:off x="4283968" y="4063570"/>
            <a:ext cx="4669026" cy="2626327"/>
          </a:xfrm>
          <a:prstGeom prst="rect">
            <a:avLst/>
          </a:prstGeom>
          <a:ln w="38100" cmpd="thickThin">
            <a:solidFill>
              <a:schemeClr val="tx2">
                <a:lumMod val="60000"/>
                <a:lumOff val="40000"/>
              </a:schemeClr>
            </a:solidFill>
          </a:ln>
        </p:spPr>
      </p:pic>
      <p:pic>
        <p:nvPicPr>
          <p:cNvPr id="1029" name="Picture 5"/>
          <p:cNvPicPr>
            <a:picLocks noChangeAspect="1" noChangeArrowheads="1"/>
          </p:cNvPicPr>
          <p:nvPr/>
        </p:nvPicPr>
        <p:blipFill>
          <a:blip r:embed="rId8" cstate="print"/>
          <a:srcRect t="12000"/>
          <a:stretch>
            <a:fillRect/>
          </a:stretch>
        </p:blipFill>
        <p:spPr bwMode="auto">
          <a:xfrm>
            <a:off x="5724128" y="2417526"/>
            <a:ext cx="540000" cy="507418"/>
          </a:xfrm>
          <a:prstGeom prst="rect">
            <a:avLst/>
          </a:prstGeom>
          <a:noFill/>
          <a:ln w="9525">
            <a:noFill/>
            <a:miter lim="800000"/>
            <a:headEnd/>
            <a:tailEnd/>
          </a:ln>
          <a:scene3d>
            <a:camera prst="orthographicFront"/>
            <a:lightRig rig="threePt" dir="t"/>
          </a:scene3d>
          <a:sp3d>
            <a:bevelT/>
          </a:sp3d>
        </p:spPr>
      </p:pic>
      <p:pic>
        <p:nvPicPr>
          <p:cNvPr id="1030" name="Picture 6"/>
          <p:cNvPicPr>
            <a:picLocks noChangeAspect="1" noChangeArrowheads="1"/>
          </p:cNvPicPr>
          <p:nvPr/>
        </p:nvPicPr>
        <p:blipFill>
          <a:blip r:embed="rId9" cstate="print"/>
          <a:srcRect/>
          <a:stretch>
            <a:fillRect/>
          </a:stretch>
        </p:blipFill>
        <p:spPr bwMode="auto">
          <a:xfrm>
            <a:off x="5724128" y="1484784"/>
            <a:ext cx="537109" cy="504056"/>
          </a:xfrm>
          <a:prstGeom prst="rect">
            <a:avLst/>
          </a:prstGeom>
          <a:noFill/>
          <a:ln w="9525">
            <a:noFill/>
            <a:miter lim="800000"/>
            <a:headEnd/>
            <a:tailEnd/>
          </a:ln>
          <a:scene3d>
            <a:camera prst="orthographicFront"/>
            <a:lightRig rig="threePt" dir="t"/>
          </a:scene3d>
          <a:sp3d>
            <a:bevelT/>
          </a:sp3d>
        </p:spPr>
      </p:pic>
      <p:sp>
        <p:nvSpPr>
          <p:cNvPr id="19" name="TextBox 18"/>
          <p:cNvSpPr txBox="1"/>
          <p:nvPr/>
        </p:nvSpPr>
        <p:spPr>
          <a:xfrm>
            <a:off x="5580112" y="116632"/>
            <a:ext cx="3240361" cy="1200329"/>
          </a:xfrm>
          <a:prstGeom prst="rect">
            <a:avLst/>
          </a:prstGeom>
          <a:noFill/>
        </p:spPr>
        <p:txBody>
          <a:bodyPr wrap="square" rtlCol="0">
            <a:spAutoFit/>
          </a:bodyPr>
          <a:lstStyle/>
          <a:p>
            <a:r>
              <a:rPr lang="en-AU" sz="2400" dirty="0" smtClean="0">
                <a:solidFill>
                  <a:schemeClr val="tx2">
                    <a:lumMod val="75000"/>
                  </a:schemeClr>
                </a:solidFill>
                <a:latin typeface="Britannic Bold" pitchFamily="34" charset="0"/>
              </a:rPr>
              <a:t>Using 3D Virtual Worlds for Learning &amp; Teaching @FHS</a:t>
            </a:r>
            <a:endParaRPr lang="en-AU" sz="2400" dirty="0">
              <a:solidFill>
                <a:schemeClr val="tx2">
                  <a:lumMod val="75000"/>
                </a:schemeClr>
              </a:solidFill>
              <a:latin typeface="Britannic Bold" pitchFamily="34" charset="0"/>
            </a:endParaRPr>
          </a:p>
        </p:txBody>
      </p:sp>
      <p:sp>
        <p:nvSpPr>
          <p:cNvPr id="20" name="TextBox 19"/>
          <p:cNvSpPr txBox="1"/>
          <p:nvPr/>
        </p:nvSpPr>
        <p:spPr>
          <a:xfrm>
            <a:off x="6300192" y="1340769"/>
            <a:ext cx="2664296" cy="954107"/>
          </a:xfrm>
          <a:prstGeom prst="rect">
            <a:avLst/>
          </a:prstGeom>
          <a:noFill/>
        </p:spPr>
        <p:txBody>
          <a:bodyPr wrap="square" rtlCol="0">
            <a:spAutoFit/>
          </a:bodyPr>
          <a:lstStyle/>
          <a:p>
            <a:r>
              <a:rPr lang="en-AU" sz="1400" dirty="0" smtClean="0">
                <a:solidFill>
                  <a:schemeClr val="tx2">
                    <a:lumMod val="60000"/>
                    <a:lumOff val="40000"/>
                  </a:schemeClr>
                </a:solidFill>
                <a:latin typeface="Arial" pitchFamily="34" charset="0"/>
                <a:cs typeface="Arial" pitchFamily="34" charset="0"/>
              </a:rPr>
              <a:t>Focus on the social commitments aspect of QA &amp; use in a Year 7 tutorial class as part of PGD program.</a:t>
            </a:r>
            <a:endParaRPr lang="en-AU" sz="1400" dirty="0">
              <a:solidFill>
                <a:schemeClr val="tx2">
                  <a:lumMod val="60000"/>
                  <a:lumOff val="40000"/>
                </a:schemeClr>
              </a:solidFill>
              <a:latin typeface="Arial" pitchFamily="34" charset="0"/>
              <a:cs typeface="Arial" pitchFamily="34" charset="0"/>
            </a:endParaRPr>
          </a:p>
        </p:txBody>
      </p:sp>
      <p:sp>
        <p:nvSpPr>
          <p:cNvPr id="22" name="TextBox 21"/>
          <p:cNvSpPr txBox="1"/>
          <p:nvPr/>
        </p:nvSpPr>
        <p:spPr>
          <a:xfrm>
            <a:off x="6300192" y="2348880"/>
            <a:ext cx="2664296" cy="1384995"/>
          </a:xfrm>
          <a:prstGeom prst="rect">
            <a:avLst/>
          </a:prstGeom>
          <a:noFill/>
        </p:spPr>
        <p:txBody>
          <a:bodyPr wrap="square" rtlCol="0">
            <a:spAutoFit/>
          </a:bodyPr>
          <a:lstStyle/>
          <a:p>
            <a:r>
              <a:rPr lang="en-AU" sz="1400" dirty="0" smtClean="0">
                <a:solidFill>
                  <a:schemeClr val="tx2">
                    <a:lumMod val="60000"/>
                    <a:lumOff val="40000"/>
                  </a:schemeClr>
                </a:solidFill>
                <a:latin typeface="Arial" pitchFamily="34" charset="0"/>
                <a:cs typeface="Arial" pitchFamily="34" charset="0"/>
              </a:rPr>
              <a:t>Incorporate into the Middle School Visual Arts Program to offer enrichment &amp; extension opportunities with the design, construction &amp; exhibition of digital sculptures </a:t>
            </a:r>
            <a:endParaRPr lang="en-AU" sz="1400" dirty="0">
              <a:solidFill>
                <a:schemeClr val="tx2">
                  <a:lumMod val="60000"/>
                  <a:lumOff val="40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935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4716016" y="116632"/>
            <a:ext cx="4749358" cy="4320480"/>
            <a:chOff x="4716016" y="116632"/>
            <a:chExt cx="4749358" cy="4320480"/>
          </a:xfrm>
        </p:grpSpPr>
        <p:pic>
          <p:nvPicPr>
            <p:cNvPr id="12" name="Picture 11" descr="blank sticky note.png"/>
            <p:cNvPicPr>
              <a:picLocks noChangeAspect="1"/>
            </p:cNvPicPr>
            <p:nvPr/>
          </p:nvPicPr>
          <p:blipFill>
            <a:blip r:embed="rId2" cstate="print"/>
            <a:stretch>
              <a:fillRect/>
            </a:stretch>
          </p:blipFill>
          <p:spPr>
            <a:xfrm>
              <a:off x="4716016" y="116632"/>
              <a:ext cx="4749358" cy="4320480"/>
            </a:xfrm>
            <a:prstGeom prst="rect">
              <a:avLst/>
            </a:prstGeom>
          </p:spPr>
        </p:pic>
        <p:sp>
          <p:nvSpPr>
            <p:cNvPr id="6" name="TextBox 5"/>
            <p:cNvSpPr txBox="1"/>
            <p:nvPr/>
          </p:nvSpPr>
          <p:spPr>
            <a:xfrm rot="21134891">
              <a:off x="4988591" y="359238"/>
              <a:ext cx="3620225" cy="338554"/>
            </a:xfrm>
            <a:prstGeom prst="rect">
              <a:avLst/>
            </a:prstGeom>
            <a:noFill/>
          </p:spPr>
          <p:txBody>
            <a:bodyPr wrap="square" rtlCol="0">
              <a:spAutoFit/>
            </a:bodyPr>
            <a:lstStyle/>
            <a:p>
              <a:pPr algn="r"/>
              <a:r>
                <a:rPr lang="en-AU" sz="1600" dirty="0" smtClean="0">
                  <a:latin typeface="TI Uni" pitchFamily="49" charset="2"/>
                </a:rPr>
                <a:t>Feedback from the Tech Desk</a:t>
              </a:r>
              <a:endParaRPr lang="en-AU" sz="1600" dirty="0">
                <a:latin typeface="TI Uni" pitchFamily="49" charset="2"/>
              </a:endParaRPr>
            </a:p>
          </p:txBody>
        </p:sp>
        <p:grpSp>
          <p:nvGrpSpPr>
            <p:cNvPr id="13" name="Group 12"/>
            <p:cNvGrpSpPr/>
            <p:nvPr/>
          </p:nvGrpSpPr>
          <p:grpSpPr>
            <a:xfrm>
              <a:off x="4932040" y="605426"/>
              <a:ext cx="4105163" cy="3399638"/>
              <a:chOff x="4932040" y="511769"/>
              <a:chExt cx="4105163" cy="3399638"/>
            </a:xfrm>
          </p:grpSpPr>
          <p:sp>
            <p:nvSpPr>
              <p:cNvPr id="7" name="TextBox 6"/>
              <p:cNvSpPr txBox="1"/>
              <p:nvPr/>
            </p:nvSpPr>
            <p:spPr>
              <a:xfrm rot="21122142">
                <a:off x="4932040" y="511769"/>
                <a:ext cx="3816424" cy="1723549"/>
              </a:xfrm>
              <a:prstGeom prst="rect">
                <a:avLst/>
              </a:prstGeom>
              <a:noFill/>
            </p:spPr>
            <p:txBody>
              <a:bodyPr wrap="square" rtlCol="0">
                <a:spAutoFit/>
              </a:bodyPr>
              <a:lstStyle/>
              <a:p>
                <a:pPr marL="85725" indent="-85725">
                  <a:spcAft>
                    <a:spcPts val="600"/>
                  </a:spcAft>
                  <a:buFont typeface="Arial" pitchFamily="34" charset="0"/>
                  <a:buChar char="•"/>
                </a:pPr>
                <a:r>
                  <a:rPr lang="en-AU" sz="1200" dirty="0" smtClean="0">
                    <a:solidFill>
                      <a:schemeClr val="tx1">
                        <a:lumMod val="50000"/>
                        <a:lumOff val="50000"/>
                      </a:schemeClr>
                    </a:solidFill>
                    <a:latin typeface="TI Uni" pitchFamily="49" charset="2"/>
                  </a:rPr>
                  <a:t>Build in infrastructure &amp; lead time</a:t>
                </a:r>
              </a:p>
              <a:p>
                <a:pPr marL="85725" indent="-85725">
                  <a:spcAft>
                    <a:spcPts val="600"/>
                  </a:spcAft>
                  <a:buFont typeface="Arial" pitchFamily="34" charset="0"/>
                  <a:buChar char="•"/>
                </a:pPr>
                <a:r>
                  <a:rPr lang="en-AU" sz="1200" dirty="0" smtClean="0">
                    <a:solidFill>
                      <a:schemeClr val="tx1">
                        <a:lumMod val="50000"/>
                        <a:lumOff val="50000"/>
                      </a:schemeClr>
                    </a:solidFill>
                    <a:latin typeface="TI Uni" pitchFamily="49" charset="2"/>
                  </a:rPr>
                  <a:t>Clear directive &amp; expectation from appropriate HODs / LTs</a:t>
                </a:r>
              </a:p>
              <a:p>
                <a:pPr marL="85725" indent="-85725">
                  <a:spcAft>
                    <a:spcPts val="600"/>
                  </a:spcAft>
                  <a:buFont typeface="Arial" pitchFamily="34" charset="0"/>
                  <a:buChar char="•"/>
                </a:pPr>
                <a:r>
                  <a:rPr lang="en-AU" sz="1200" dirty="0">
                    <a:solidFill>
                      <a:schemeClr val="tx1">
                        <a:lumMod val="50000"/>
                        <a:lumOff val="50000"/>
                      </a:schemeClr>
                    </a:solidFill>
                    <a:latin typeface="TI Uni" pitchFamily="49" charset="2"/>
                  </a:rPr>
                  <a:t>A</a:t>
                </a:r>
                <a:r>
                  <a:rPr lang="en-AU" sz="1200" dirty="0" smtClean="0">
                    <a:solidFill>
                      <a:schemeClr val="tx1">
                        <a:lumMod val="50000"/>
                        <a:lumOff val="50000"/>
                      </a:schemeClr>
                    </a:solidFill>
                    <a:latin typeface="TI Uni" pitchFamily="49" charset="2"/>
                  </a:rPr>
                  <a:t>n information pack ready @start of project advising what needs to be permitted through the firewall &amp; to allow internal traffic to access necessary servers</a:t>
                </a:r>
                <a:endParaRPr lang="en-AU" sz="1200" dirty="0">
                  <a:solidFill>
                    <a:schemeClr val="tx1">
                      <a:lumMod val="50000"/>
                      <a:lumOff val="50000"/>
                    </a:schemeClr>
                  </a:solidFill>
                  <a:latin typeface="TI Uni" pitchFamily="49" charset="2"/>
                </a:endParaRPr>
              </a:p>
            </p:txBody>
          </p:sp>
          <p:sp>
            <p:nvSpPr>
              <p:cNvPr id="9" name="TextBox 8"/>
              <p:cNvSpPr txBox="1"/>
              <p:nvPr/>
            </p:nvSpPr>
            <p:spPr>
              <a:xfrm rot="21024384">
                <a:off x="5341742" y="2099104"/>
                <a:ext cx="3569251" cy="923330"/>
              </a:xfrm>
              <a:prstGeom prst="rect">
                <a:avLst/>
              </a:prstGeom>
              <a:noFill/>
            </p:spPr>
            <p:txBody>
              <a:bodyPr wrap="square" rtlCol="0">
                <a:spAutoFit/>
              </a:bodyPr>
              <a:lstStyle/>
              <a:p>
                <a:pPr marL="179388" indent="-179388">
                  <a:buFont typeface="Arial" pitchFamily="34" charset="0"/>
                  <a:buChar char="•"/>
                </a:pPr>
                <a:r>
                  <a:rPr lang="en-AU" sz="900" dirty="0" smtClean="0">
                    <a:solidFill>
                      <a:schemeClr val="tx1">
                        <a:lumMod val="50000"/>
                        <a:lumOff val="50000"/>
                      </a:schemeClr>
                    </a:solidFill>
                    <a:latin typeface="TI Uni" pitchFamily="49" charset="2"/>
                  </a:rPr>
                  <a:t>Full details of </a:t>
                </a:r>
                <a:r>
                  <a:rPr lang="en-AU" sz="900" b="1" dirty="0" smtClean="0">
                    <a:solidFill>
                      <a:schemeClr val="tx1">
                        <a:lumMod val="50000"/>
                        <a:lumOff val="50000"/>
                      </a:schemeClr>
                    </a:solidFill>
                    <a:latin typeface="TI Uni" pitchFamily="49" charset="2"/>
                  </a:rPr>
                  <a:t>all</a:t>
                </a:r>
                <a:r>
                  <a:rPr lang="en-AU" sz="900" dirty="0" smtClean="0">
                    <a:solidFill>
                      <a:schemeClr val="tx1">
                        <a:lumMod val="50000"/>
                        <a:lumOff val="50000"/>
                      </a:schemeClr>
                    </a:solidFill>
                    <a:latin typeface="TI Uni" pitchFamily="49" charset="2"/>
                  </a:rPr>
                  <a:t> software programs that will be used </a:t>
                </a:r>
              </a:p>
              <a:p>
                <a:pPr marL="179388" indent="-179388">
                  <a:buFont typeface="Arial" pitchFamily="34" charset="0"/>
                  <a:buChar char="•"/>
                </a:pPr>
                <a:r>
                  <a:rPr lang="en-AU" sz="900" dirty="0" smtClean="0">
                    <a:solidFill>
                      <a:schemeClr val="tx1">
                        <a:lumMod val="50000"/>
                        <a:lumOff val="50000"/>
                      </a:schemeClr>
                    </a:solidFill>
                    <a:latin typeface="TI Uni" pitchFamily="49" charset="2"/>
                  </a:rPr>
                  <a:t>IP addresses of servers that need to be accessed</a:t>
                </a:r>
              </a:p>
              <a:p>
                <a:pPr marL="179388" indent="-179388">
                  <a:buFont typeface="Arial" pitchFamily="34" charset="0"/>
                  <a:buChar char="•"/>
                </a:pPr>
                <a:r>
                  <a:rPr lang="en-AU" sz="900" dirty="0" smtClean="0">
                    <a:solidFill>
                      <a:schemeClr val="tx1">
                        <a:lumMod val="50000"/>
                        <a:lumOff val="50000"/>
                      </a:schemeClr>
                    </a:solidFill>
                    <a:latin typeface="TI Uni" pitchFamily="49" charset="2"/>
                  </a:rPr>
                  <a:t>Different protocols &amp; ports required to run software</a:t>
                </a:r>
                <a:endParaRPr lang="en-AU" sz="900" dirty="0">
                  <a:solidFill>
                    <a:schemeClr val="tx1">
                      <a:lumMod val="50000"/>
                      <a:lumOff val="50000"/>
                    </a:schemeClr>
                  </a:solidFill>
                  <a:latin typeface="TI Uni" pitchFamily="49" charset="2"/>
                </a:endParaRPr>
              </a:p>
            </p:txBody>
          </p:sp>
          <p:sp>
            <p:nvSpPr>
              <p:cNvPr id="11" name="TextBox 10"/>
              <p:cNvSpPr txBox="1"/>
              <p:nvPr/>
            </p:nvSpPr>
            <p:spPr>
              <a:xfrm rot="21042455">
                <a:off x="5133976" y="3080410"/>
                <a:ext cx="3903227" cy="830997"/>
              </a:xfrm>
              <a:prstGeom prst="rect">
                <a:avLst/>
              </a:prstGeom>
              <a:noFill/>
            </p:spPr>
            <p:txBody>
              <a:bodyPr wrap="square" rtlCol="0">
                <a:spAutoFit/>
              </a:bodyPr>
              <a:lstStyle/>
              <a:p>
                <a:r>
                  <a:rPr lang="en-AU" sz="1200" dirty="0">
                    <a:solidFill>
                      <a:schemeClr val="tx1">
                        <a:lumMod val="50000"/>
                        <a:lumOff val="50000"/>
                      </a:schemeClr>
                    </a:solidFill>
                    <a:latin typeface="TI Uni" pitchFamily="49" charset="2"/>
                  </a:rPr>
                  <a:t>Have a school tech be:</a:t>
                </a:r>
              </a:p>
              <a:p>
                <a:pPr marL="87313" indent="-87313">
                  <a:buFont typeface="Arial" pitchFamily="34" charset="0"/>
                  <a:buChar char="•"/>
                </a:pPr>
                <a:r>
                  <a:rPr lang="en-AU" sz="1200" dirty="0">
                    <a:solidFill>
                      <a:schemeClr val="tx1">
                        <a:lumMod val="50000"/>
                        <a:lumOff val="50000"/>
                      </a:schemeClr>
                    </a:solidFill>
                    <a:latin typeface="TI Uni" pitchFamily="49" charset="2"/>
                  </a:rPr>
                  <a:t>a part of introduction program,</a:t>
                </a:r>
              </a:p>
              <a:p>
                <a:pPr marL="87313" indent="-87313">
                  <a:buFont typeface="Arial" pitchFamily="34" charset="0"/>
                  <a:buChar char="•"/>
                </a:pPr>
                <a:r>
                  <a:rPr lang="en-AU" sz="1200" dirty="0">
                    <a:solidFill>
                      <a:schemeClr val="tx1">
                        <a:lumMod val="50000"/>
                        <a:lumOff val="50000"/>
                      </a:schemeClr>
                    </a:solidFill>
                    <a:latin typeface="TI Uni" pitchFamily="49" charset="2"/>
                  </a:rPr>
                  <a:t>be consulted during planning, &amp;/or </a:t>
                </a:r>
              </a:p>
              <a:p>
                <a:pPr marL="87313" indent="-87313">
                  <a:buFont typeface="Arial" pitchFamily="34" charset="0"/>
                  <a:buChar char="•"/>
                </a:pPr>
                <a:r>
                  <a:rPr lang="en-AU" sz="1200" dirty="0">
                    <a:solidFill>
                      <a:schemeClr val="tx1">
                        <a:lumMod val="50000"/>
                        <a:lumOff val="50000"/>
                      </a:schemeClr>
                    </a:solidFill>
                    <a:latin typeface="TI Uni" pitchFamily="49" charset="2"/>
                  </a:rPr>
                  <a:t>have access to a central help area</a:t>
                </a:r>
              </a:p>
            </p:txBody>
          </p:sp>
        </p:grpSp>
      </p:grpSp>
      <p:pic>
        <p:nvPicPr>
          <p:cNvPr id="2" name="Picture 1" descr="nuts&amp;bolts.jpg"/>
          <p:cNvPicPr>
            <a:picLocks noChangeAspect="1"/>
          </p:cNvPicPr>
          <p:nvPr/>
        </p:nvPicPr>
        <p:blipFill>
          <a:blip r:embed="rId3" cstate="print">
            <a:clrChange>
              <a:clrFrom>
                <a:srgbClr val="FFFFFF"/>
              </a:clrFrom>
              <a:clrTo>
                <a:srgbClr val="FFFFFF">
                  <a:alpha val="0"/>
                </a:srgbClr>
              </a:clrTo>
            </a:clrChange>
            <a:lum bright="70000" contrast="-70000"/>
          </a:blip>
          <a:srcRect t="21043" b="22083"/>
          <a:stretch>
            <a:fillRect/>
          </a:stretch>
        </p:blipFill>
        <p:spPr>
          <a:xfrm>
            <a:off x="354320" y="44624"/>
            <a:ext cx="4937760" cy="2808312"/>
          </a:xfrm>
          <a:prstGeom prst="rect">
            <a:avLst/>
          </a:prstGeom>
        </p:spPr>
      </p:pic>
      <p:sp>
        <p:nvSpPr>
          <p:cNvPr id="3" name="TextBox 2"/>
          <p:cNvSpPr txBox="1"/>
          <p:nvPr/>
        </p:nvSpPr>
        <p:spPr>
          <a:xfrm>
            <a:off x="107504" y="116632"/>
            <a:ext cx="4184159" cy="707886"/>
          </a:xfrm>
          <a:prstGeom prst="rect">
            <a:avLst/>
          </a:prstGeom>
          <a:noFill/>
        </p:spPr>
        <p:txBody>
          <a:bodyPr wrap="none" rtlCol="0">
            <a:spAutoFit/>
          </a:bodyPr>
          <a:lstStyle/>
          <a:p>
            <a:r>
              <a:rPr lang="en-AU" sz="4000" dirty="0" smtClean="0">
                <a:solidFill>
                  <a:schemeClr val="tx2">
                    <a:lumMod val="60000"/>
                    <a:lumOff val="40000"/>
                  </a:schemeClr>
                </a:solidFill>
                <a:latin typeface="Kristen ITC" pitchFamily="66" charset="0"/>
              </a:rPr>
              <a:t>Getting Started</a:t>
            </a:r>
            <a:endParaRPr lang="en-AU" sz="4000" dirty="0">
              <a:solidFill>
                <a:schemeClr val="tx2">
                  <a:lumMod val="60000"/>
                  <a:lumOff val="40000"/>
                </a:schemeClr>
              </a:solidFill>
              <a:latin typeface="Kristen ITC" pitchFamily="66" charset="0"/>
            </a:endParaRPr>
          </a:p>
        </p:txBody>
      </p:sp>
      <p:pic>
        <p:nvPicPr>
          <p:cNvPr id="2052" name="Picture 4" descr="C:\Users\jbenson\Pictures\boots8.jpg"/>
          <p:cNvPicPr>
            <a:picLocks noChangeAspect="1" noChangeArrowheads="1"/>
          </p:cNvPicPr>
          <p:nvPr/>
        </p:nvPicPr>
        <p:blipFill>
          <a:blip r:embed="rId4" cstate="print">
            <a:clrChange>
              <a:clrFrom>
                <a:srgbClr val="DBDBDD"/>
              </a:clrFrom>
              <a:clrTo>
                <a:srgbClr val="DBDBDD">
                  <a:alpha val="0"/>
                </a:srgbClr>
              </a:clrTo>
            </a:clrChange>
          </a:blip>
          <a:srcRect/>
          <a:stretch>
            <a:fillRect/>
          </a:stretch>
        </p:blipFill>
        <p:spPr bwMode="auto">
          <a:xfrm>
            <a:off x="251520" y="2060848"/>
            <a:ext cx="740653" cy="864096"/>
          </a:xfrm>
          <a:prstGeom prst="rect">
            <a:avLst/>
          </a:prstGeom>
          <a:noFill/>
        </p:spPr>
      </p:pic>
      <p:pic>
        <p:nvPicPr>
          <p:cNvPr id="2053" name="Picture 5"/>
          <p:cNvPicPr>
            <a:picLocks noChangeAspect="1" noChangeArrowheads="1"/>
          </p:cNvPicPr>
          <p:nvPr/>
        </p:nvPicPr>
        <p:blipFill>
          <a:blip r:embed="rId5" cstate="print"/>
          <a:srcRect/>
          <a:stretch>
            <a:fillRect/>
          </a:stretch>
        </p:blipFill>
        <p:spPr bwMode="auto">
          <a:xfrm>
            <a:off x="179512" y="939133"/>
            <a:ext cx="864096" cy="1121715"/>
          </a:xfrm>
          <a:prstGeom prst="rect">
            <a:avLst/>
          </a:prstGeom>
          <a:noFill/>
          <a:ln w="9525">
            <a:noFill/>
            <a:miter lim="800000"/>
            <a:headEnd/>
            <a:tailEnd/>
          </a:ln>
        </p:spPr>
      </p:pic>
      <p:sp>
        <p:nvSpPr>
          <p:cNvPr id="21" name="TextBox 20"/>
          <p:cNvSpPr txBox="1"/>
          <p:nvPr/>
        </p:nvSpPr>
        <p:spPr>
          <a:xfrm>
            <a:off x="1115616" y="836712"/>
            <a:ext cx="3600400" cy="2139047"/>
          </a:xfrm>
          <a:prstGeom prst="rect">
            <a:avLst/>
          </a:prstGeom>
          <a:noFill/>
        </p:spPr>
        <p:txBody>
          <a:bodyPr wrap="square" rtlCol="0">
            <a:spAutoFit/>
          </a:bodyPr>
          <a:lstStyle/>
          <a:p>
            <a:pPr>
              <a:spcAft>
                <a:spcPts val="600"/>
              </a:spcAft>
            </a:pPr>
            <a:r>
              <a:rPr lang="en-AU" sz="1600" dirty="0" smtClean="0">
                <a:solidFill>
                  <a:schemeClr val="tx2">
                    <a:lumMod val="60000"/>
                    <a:lumOff val="40000"/>
                  </a:schemeClr>
                </a:solidFill>
                <a:latin typeface="Arial Narrow" pitchFamily="34" charset="0"/>
              </a:rPr>
              <a:t>Deb: steep learning curve to understand what a virtual learning environment is and how it can be used as a teaching &amp; learning tool; deep &amp; thorough understanding of curriculum learning outcomes and key skills</a:t>
            </a:r>
          </a:p>
          <a:p>
            <a:pPr>
              <a:spcAft>
                <a:spcPts val="600"/>
              </a:spcAft>
            </a:pPr>
            <a:r>
              <a:rPr lang="en-AU" sz="1600" dirty="0" err="1" smtClean="0">
                <a:solidFill>
                  <a:schemeClr val="tx2">
                    <a:lumMod val="60000"/>
                    <a:lumOff val="40000"/>
                  </a:schemeClr>
                </a:solidFill>
                <a:latin typeface="Arial Narrow" pitchFamily="34" charset="0"/>
              </a:rPr>
              <a:t>Jacq</a:t>
            </a:r>
            <a:r>
              <a:rPr lang="en-AU" sz="1600" dirty="0" smtClean="0">
                <a:solidFill>
                  <a:schemeClr val="tx2">
                    <a:lumMod val="60000"/>
                    <a:lumOff val="40000"/>
                  </a:schemeClr>
                </a:solidFill>
                <a:latin typeface="Arial Narrow" pitchFamily="34" charset="0"/>
              </a:rPr>
              <a:t>: familiar with VLEs &amp; some of their educational uses and tools; no specific subject knowledge</a:t>
            </a:r>
          </a:p>
        </p:txBody>
      </p:sp>
      <p:pic>
        <p:nvPicPr>
          <p:cNvPr id="22" name="Picture 21" descr="nuts&amp;bolts.jpg"/>
          <p:cNvPicPr>
            <a:picLocks noChangeAspect="1"/>
          </p:cNvPicPr>
          <p:nvPr/>
        </p:nvPicPr>
        <p:blipFill>
          <a:blip r:embed="rId3" cstate="print">
            <a:clrChange>
              <a:clrFrom>
                <a:srgbClr val="FFFFFF"/>
              </a:clrFrom>
              <a:clrTo>
                <a:srgbClr val="FFFFFF">
                  <a:alpha val="0"/>
                </a:srgbClr>
              </a:clrTo>
            </a:clrChange>
            <a:lum bright="70000" contrast="-70000"/>
          </a:blip>
          <a:srcRect t="21043" b="22083"/>
          <a:stretch>
            <a:fillRect/>
          </a:stretch>
        </p:blipFill>
        <p:spPr>
          <a:xfrm rot="10800000">
            <a:off x="1619672" y="4049688"/>
            <a:ext cx="4937760" cy="2808312"/>
          </a:xfrm>
          <a:prstGeom prst="rect">
            <a:avLst/>
          </a:prstGeom>
        </p:spPr>
      </p:pic>
      <p:sp>
        <p:nvSpPr>
          <p:cNvPr id="24" name="TextBox 23"/>
          <p:cNvSpPr txBox="1"/>
          <p:nvPr/>
        </p:nvSpPr>
        <p:spPr>
          <a:xfrm>
            <a:off x="2411760" y="2708920"/>
            <a:ext cx="2440092" cy="707886"/>
          </a:xfrm>
          <a:prstGeom prst="rect">
            <a:avLst/>
          </a:prstGeom>
          <a:noFill/>
        </p:spPr>
        <p:txBody>
          <a:bodyPr wrap="none" rtlCol="0">
            <a:spAutoFit/>
          </a:bodyPr>
          <a:lstStyle/>
          <a:p>
            <a:r>
              <a:rPr lang="en-AU" sz="4000" dirty="0" smtClean="0">
                <a:solidFill>
                  <a:schemeClr val="accent2">
                    <a:lumMod val="60000"/>
                    <a:lumOff val="40000"/>
                  </a:schemeClr>
                </a:solidFill>
                <a:latin typeface="Kristen ITC" pitchFamily="66" charset="0"/>
              </a:rPr>
              <a:t>Our Plan</a:t>
            </a:r>
            <a:endParaRPr lang="en-AU" sz="4000" dirty="0">
              <a:solidFill>
                <a:schemeClr val="accent2">
                  <a:lumMod val="60000"/>
                  <a:lumOff val="40000"/>
                </a:schemeClr>
              </a:solidFill>
              <a:latin typeface="Kristen ITC" pitchFamily="66" charset="0"/>
            </a:endParaRPr>
          </a:p>
        </p:txBody>
      </p:sp>
      <p:sp>
        <p:nvSpPr>
          <p:cNvPr id="25" name="TextBox 24"/>
          <p:cNvSpPr txBox="1"/>
          <p:nvPr/>
        </p:nvSpPr>
        <p:spPr>
          <a:xfrm>
            <a:off x="72008" y="3284984"/>
            <a:ext cx="5148064" cy="1154162"/>
          </a:xfrm>
          <a:prstGeom prst="rect">
            <a:avLst/>
          </a:prstGeom>
          <a:noFill/>
        </p:spPr>
        <p:txBody>
          <a:bodyPr wrap="square" rtlCol="0">
            <a:spAutoFit/>
          </a:bodyPr>
          <a:lstStyle/>
          <a:p>
            <a:pPr marL="179388" indent="-179388">
              <a:spcAft>
                <a:spcPts val="600"/>
              </a:spcAft>
              <a:buFont typeface="Arial" pitchFamily="34" charset="0"/>
              <a:buChar char="•"/>
            </a:pPr>
            <a:r>
              <a:rPr lang="en-AU" sz="1600" dirty="0" smtClean="0">
                <a:solidFill>
                  <a:schemeClr val="accent2">
                    <a:lumMod val="60000"/>
                    <a:lumOff val="40000"/>
                  </a:schemeClr>
                </a:solidFill>
                <a:latin typeface="Arial Narrow" pitchFamily="34" charset="0"/>
              </a:rPr>
              <a:t>Quest Atlantis with 7K Tutor Group beginning T4</a:t>
            </a:r>
          </a:p>
          <a:p>
            <a:pPr marL="179388" indent="-179388">
              <a:spcAft>
                <a:spcPts val="600"/>
              </a:spcAft>
              <a:buFont typeface="Arial" pitchFamily="34" charset="0"/>
              <a:buChar char="•"/>
            </a:pPr>
            <a:r>
              <a:rPr lang="en-AU" sz="1600" dirty="0">
                <a:solidFill>
                  <a:schemeClr val="accent2">
                    <a:lumMod val="60000"/>
                    <a:lumOff val="40000"/>
                  </a:schemeClr>
                </a:solidFill>
                <a:latin typeface="Arial Narrow" pitchFamily="34" charset="0"/>
              </a:rPr>
              <a:t>D</a:t>
            </a:r>
            <a:r>
              <a:rPr lang="en-AU" sz="1600" dirty="0" smtClean="0">
                <a:solidFill>
                  <a:schemeClr val="accent2">
                    <a:lumMod val="60000"/>
                    <a:lumOff val="40000"/>
                  </a:schemeClr>
                </a:solidFill>
                <a:latin typeface="Arial Narrow" pitchFamily="34" charset="0"/>
              </a:rPr>
              <a:t>evelopment  &amp; design of a unit of work ‘Art Elements &amp; Principles’ for </a:t>
            </a:r>
            <a:r>
              <a:rPr lang="en-AU" sz="1600" dirty="0" err="1" smtClean="0">
                <a:solidFill>
                  <a:schemeClr val="accent2">
                    <a:lumMod val="60000"/>
                    <a:lumOff val="40000"/>
                  </a:schemeClr>
                </a:solidFill>
                <a:latin typeface="Arial Narrow" pitchFamily="34" charset="0"/>
              </a:rPr>
              <a:t>OpenSim</a:t>
            </a:r>
            <a:r>
              <a:rPr lang="en-AU" sz="1600" dirty="0" smtClean="0">
                <a:solidFill>
                  <a:schemeClr val="accent2">
                    <a:lumMod val="60000"/>
                    <a:lumOff val="40000"/>
                  </a:schemeClr>
                </a:solidFill>
                <a:latin typeface="Arial Narrow" pitchFamily="34" charset="0"/>
              </a:rPr>
              <a:t> immersion with proposed MS Digital Art class in early commencement period.</a:t>
            </a:r>
            <a:endParaRPr lang="en-AU" sz="1600" dirty="0">
              <a:solidFill>
                <a:schemeClr val="accent2">
                  <a:lumMod val="60000"/>
                  <a:lumOff val="40000"/>
                </a:schemeClr>
              </a:solidFill>
              <a:latin typeface="Arial Narrow" pitchFamily="34" charset="0"/>
            </a:endParaRPr>
          </a:p>
        </p:txBody>
      </p:sp>
      <p:sp>
        <p:nvSpPr>
          <p:cNvPr id="26" name="TextBox 25"/>
          <p:cNvSpPr txBox="1"/>
          <p:nvPr/>
        </p:nvSpPr>
        <p:spPr>
          <a:xfrm>
            <a:off x="4355976" y="4365104"/>
            <a:ext cx="4654274" cy="523220"/>
          </a:xfrm>
          <a:prstGeom prst="rect">
            <a:avLst/>
          </a:prstGeom>
          <a:noFill/>
        </p:spPr>
        <p:txBody>
          <a:bodyPr wrap="square" rtlCol="0">
            <a:spAutoFit/>
          </a:bodyPr>
          <a:lstStyle/>
          <a:p>
            <a:pPr algn="r"/>
            <a:r>
              <a:rPr lang="en-AU" sz="2800" dirty="0" smtClean="0">
                <a:solidFill>
                  <a:schemeClr val="accent3">
                    <a:lumMod val="75000"/>
                  </a:schemeClr>
                </a:solidFill>
                <a:latin typeface="Kristen ITC" pitchFamily="66" charset="0"/>
              </a:rPr>
              <a:t>What really happened?</a:t>
            </a:r>
            <a:endParaRPr lang="en-AU" sz="2800" dirty="0">
              <a:solidFill>
                <a:schemeClr val="accent3">
                  <a:lumMod val="75000"/>
                </a:schemeClr>
              </a:solidFill>
              <a:latin typeface="Kristen ITC" pitchFamily="66" charset="0"/>
            </a:endParaRPr>
          </a:p>
        </p:txBody>
      </p:sp>
      <p:sp>
        <p:nvSpPr>
          <p:cNvPr id="27" name="TextBox 26"/>
          <p:cNvSpPr txBox="1"/>
          <p:nvPr/>
        </p:nvSpPr>
        <p:spPr>
          <a:xfrm>
            <a:off x="3419872" y="4797152"/>
            <a:ext cx="5724128" cy="2062103"/>
          </a:xfrm>
          <a:prstGeom prst="rect">
            <a:avLst/>
          </a:prstGeom>
          <a:noFill/>
        </p:spPr>
        <p:txBody>
          <a:bodyPr wrap="square" rtlCol="0">
            <a:spAutoFit/>
          </a:bodyPr>
          <a:lstStyle/>
          <a:p>
            <a:pPr marL="179388" indent="-179388">
              <a:buFont typeface="Arial" pitchFamily="34" charset="0"/>
              <a:buChar char="•"/>
            </a:pPr>
            <a:r>
              <a:rPr lang="en-AU" sz="1600" dirty="0" smtClean="0">
                <a:solidFill>
                  <a:schemeClr val="accent3">
                    <a:lumMod val="75000"/>
                  </a:schemeClr>
                </a:solidFill>
                <a:latin typeface="Arial Narrow" pitchFamily="34" charset="0"/>
              </a:rPr>
              <a:t>Myriad of ongoing technical issues – “the stuff” – lag, access, permissions</a:t>
            </a:r>
          </a:p>
          <a:p>
            <a:pPr marL="179388" indent="-179388">
              <a:buFont typeface="Arial" pitchFamily="34" charset="0"/>
              <a:buChar char="•"/>
            </a:pPr>
            <a:r>
              <a:rPr lang="en-AU" sz="1600" dirty="0" smtClean="0">
                <a:solidFill>
                  <a:schemeClr val="accent3">
                    <a:lumMod val="75000"/>
                  </a:schemeClr>
                </a:solidFill>
                <a:latin typeface="Arial Narrow" pitchFamily="34" charset="0"/>
              </a:rPr>
              <a:t>Unexpected lack of understanding &amp; support  from  FHS Administration</a:t>
            </a:r>
          </a:p>
          <a:p>
            <a:pPr marL="179388" indent="-179388">
              <a:buFont typeface="Arial" pitchFamily="34" charset="0"/>
              <a:buChar char="•"/>
            </a:pPr>
            <a:r>
              <a:rPr lang="en-AU" sz="1600" dirty="0" smtClean="0">
                <a:solidFill>
                  <a:schemeClr val="accent3">
                    <a:lumMod val="75000"/>
                  </a:schemeClr>
                </a:solidFill>
                <a:latin typeface="Arial Narrow" pitchFamily="34" charset="0"/>
              </a:rPr>
              <a:t>Responsibilities of senior classes, VCE teaching and assessment &amp; reporting</a:t>
            </a:r>
            <a:endParaRPr lang="en-AU" sz="1600" dirty="0">
              <a:solidFill>
                <a:schemeClr val="accent3">
                  <a:lumMod val="75000"/>
                </a:schemeClr>
              </a:solidFill>
              <a:latin typeface="Arial Narrow" pitchFamily="34" charset="0"/>
            </a:endParaRPr>
          </a:p>
          <a:p>
            <a:pPr marL="179388" indent="-179388">
              <a:buFont typeface="Arial" pitchFamily="34" charset="0"/>
              <a:buChar char="•"/>
            </a:pPr>
            <a:r>
              <a:rPr lang="en-AU" sz="1600" dirty="0" smtClean="0">
                <a:solidFill>
                  <a:schemeClr val="accent3">
                    <a:lumMod val="50000"/>
                  </a:schemeClr>
                </a:solidFill>
                <a:latin typeface="Arial Narrow" pitchFamily="34" charset="0"/>
              </a:rPr>
              <a:t>QA trialled for 4 weeks &amp; a decision made not to continue</a:t>
            </a:r>
          </a:p>
          <a:p>
            <a:pPr marL="179388" indent="-179388">
              <a:buFont typeface="Arial" pitchFamily="34" charset="0"/>
              <a:buChar char="•"/>
            </a:pPr>
            <a:r>
              <a:rPr lang="en-AU" sz="1600" dirty="0" smtClean="0">
                <a:solidFill>
                  <a:schemeClr val="accent3">
                    <a:lumMod val="50000"/>
                  </a:schemeClr>
                </a:solidFill>
                <a:latin typeface="Arial Narrow" pitchFamily="34" charset="0"/>
              </a:rPr>
              <a:t>Art Elements &amp; Principles unit well underway; VGS@FHS island now available</a:t>
            </a:r>
          </a:p>
        </p:txBody>
      </p:sp>
      <p:grpSp>
        <p:nvGrpSpPr>
          <p:cNvPr id="33" name="Group 32"/>
          <p:cNvGrpSpPr/>
          <p:nvPr/>
        </p:nvGrpSpPr>
        <p:grpSpPr>
          <a:xfrm>
            <a:off x="179512" y="4471855"/>
            <a:ext cx="3168352" cy="2269513"/>
            <a:chOff x="179512" y="4471855"/>
            <a:chExt cx="3168352" cy="2269513"/>
          </a:xfrm>
        </p:grpSpPr>
        <p:pic>
          <p:nvPicPr>
            <p:cNvPr id="32" name="Picture 31" descr="sticky_note_pad_clip_art_12192.jpg"/>
            <p:cNvPicPr>
              <a:picLocks noChangeAspect="1"/>
            </p:cNvPicPr>
            <p:nvPr/>
          </p:nvPicPr>
          <p:blipFill>
            <a:blip r:embed="rId6" cstate="print"/>
            <a:stretch>
              <a:fillRect/>
            </a:stretch>
          </p:blipFill>
          <p:spPr>
            <a:xfrm>
              <a:off x="179512" y="4471855"/>
              <a:ext cx="3024336" cy="2269513"/>
            </a:xfrm>
            <a:prstGeom prst="rect">
              <a:avLst/>
            </a:prstGeom>
          </p:spPr>
        </p:pic>
        <p:sp>
          <p:nvSpPr>
            <p:cNvPr id="30" name="TextBox 29"/>
            <p:cNvSpPr txBox="1"/>
            <p:nvPr/>
          </p:nvSpPr>
          <p:spPr>
            <a:xfrm>
              <a:off x="251520" y="4509120"/>
              <a:ext cx="3096344" cy="523220"/>
            </a:xfrm>
            <a:prstGeom prst="rect">
              <a:avLst/>
            </a:prstGeom>
            <a:noFill/>
          </p:spPr>
          <p:txBody>
            <a:bodyPr wrap="square" rtlCol="0">
              <a:spAutoFit/>
            </a:bodyPr>
            <a:lstStyle/>
            <a:p>
              <a:r>
                <a:rPr lang="en-AU" sz="2800" b="1" dirty="0" smtClean="0">
                  <a:solidFill>
                    <a:schemeClr val="accent4">
                      <a:lumMod val="75000"/>
                    </a:schemeClr>
                  </a:solidFill>
                  <a:latin typeface="Kristen ITC" pitchFamily="66" charset="0"/>
                </a:rPr>
                <a:t>Big Question</a:t>
              </a:r>
              <a:endParaRPr lang="en-AU" sz="2800" b="1" dirty="0">
                <a:solidFill>
                  <a:schemeClr val="accent4">
                    <a:lumMod val="75000"/>
                  </a:schemeClr>
                </a:solidFill>
                <a:latin typeface="Kristen ITC" pitchFamily="66" charset="0"/>
              </a:endParaRPr>
            </a:p>
          </p:txBody>
        </p:sp>
        <p:sp>
          <p:nvSpPr>
            <p:cNvPr id="31" name="TextBox 30"/>
            <p:cNvSpPr txBox="1"/>
            <p:nvPr/>
          </p:nvSpPr>
          <p:spPr>
            <a:xfrm>
              <a:off x="323528" y="4941168"/>
              <a:ext cx="2736304" cy="1569660"/>
            </a:xfrm>
            <a:prstGeom prst="rect">
              <a:avLst/>
            </a:prstGeom>
            <a:noFill/>
          </p:spPr>
          <p:txBody>
            <a:bodyPr wrap="square" rtlCol="0">
              <a:spAutoFit/>
            </a:bodyPr>
            <a:lstStyle/>
            <a:p>
              <a:r>
                <a:rPr lang="en-AU" sz="1600" dirty="0">
                  <a:solidFill>
                    <a:schemeClr val="accent4">
                      <a:lumMod val="75000"/>
                    </a:schemeClr>
                  </a:solidFill>
                  <a:latin typeface="Arial Narrow" pitchFamily="34" charset="0"/>
                </a:rPr>
                <a:t>H</a:t>
              </a:r>
              <a:r>
                <a:rPr lang="en-AU" sz="1600" dirty="0" smtClean="0">
                  <a:solidFill>
                    <a:schemeClr val="accent4">
                      <a:lumMod val="75000"/>
                    </a:schemeClr>
                  </a:solidFill>
                  <a:latin typeface="Arial Narrow" pitchFamily="34" charset="0"/>
                </a:rPr>
                <a:t>ow can VLEs be used as a teaching &amp; learning tool that will enhance learning outcomes through greater levels of student engagement and how do they fit                 	our curriculum?</a:t>
              </a:r>
              <a:endParaRPr lang="en-AU" sz="1600" dirty="0">
                <a:solidFill>
                  <a:schemeClr val="accent4">
                    <a:lumMod val="75000"/>
                  </a:schemeClr>
                </a:solidFill>
                <a:latin typeface="Arial Narrow" pitchFamily="34"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971600" y="2564904"/>
            <a:ext cx="2160240" cy="1224136"/>
          </a:xfrm>
          <a:prstGeom prst="round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1">
                    <a:lumMod val="50000"/>
                    <a:lumOff val="50000"/>
                  </a:schemeClr>
                </a:solidFill>
              </a:rPr>
              <a:t>Suggest reading &amp; digital resources prior to commencement</a:t>
            </a:r>
            <a:endParaRPr lang="en-AU" sz="1600" dirty="0">
              <a:solidFill>
                <a:schemeClr val="tx1">
                  <a:lumMod val="50000"/>
                  <a:lumOff val="50000"/>
                </a:schemeClr>
              </a:solidFill>
            </a:endParaRPr>
          </a:p>
        </p:txBody>
      </p:sp>
      <p:pic>
        <p:nvPicPr>
          <p:cNvPr id="3076" name="Picture 4" descr="http://www.crossfitoakland.com/old_site/suggestionBOX.jpg"/>
          <p:cNvPicPr>
            <a:picLocks noChangeAspect="1" noChangeArrowheads="1"/>
          </p:cNvPicPr>
          <p:nvPr/>
        </p:nvPicPr>
        <p:blipFill>
          <a:blip r:embed="rId2" cstate="print">
            <a:clrChange>
              <a:clrFrom>
                <a:srgbClr val="EEEEEE"/>
              </a:clrFrom>
              <a:clrTo>
                <a:srgbClr val="EEEEEE">
                  <a:alpha val="0"/>
                </a:srgbClr>
              </a:clrTo>
            </a:clrChange>
          </a:blip>
          <a:srcRect/>
          <a:stretch>
            <a:fillRect/>
          </a:stretch>
        </p:blipFill>
        <p:spPr bwMode="auto">
          <a:xfrm>
            <a:off x="3059832" y="2204864"/>
            <a:ext cx="2852936" cy="2852936"/>
          </a:xfrm>
          <a:prstGeom prst="rect">
            <a:avLst/>
          </a:prstGeom>
          <a:noFill/>
        </p:spPr>
      </p:pic>
      <p:sp>
        <p:nvSpPr>
          <p:cNvPr id="5" name="Rounded Rectangle 4"/>
          <p:cNvSpPr/>
          <p:nvPr/>
        </p:nvSpPr>
        <p:spPr>
          <a:xfrm>
            <a:off x="5292080" y="4437112"/>
            <a:ext cx="2160240" cy="1224136"/>
          </a:xfrm>
          <a:prstGeom prst="round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1">
                    <a:lumMod val="50000"/>
                    <a:lumOff val="50000"/>
                  </a:schemeClr>
                </a:solidFill>
              </a:rPr>
              <a:t>Promote an environment of support  through active involvement of school administration</a:t>
            </a:r>
            <a:endParaRPr lang="en-AU" sz="1600" dirty="0">
              <a:solidFill>
                <a:schemeClr val="tx1">
                  <a:lumMod val="50000"/>
                  <a:lumOff val="50000"/>
                </a:schemeClr>
              </a:solidFill>
            </a:endParaRPr>
          </a:p>
        </p:txBody>
      </p:sp>
      <p:sp>
        <p:nvSpPr>
          <p:cNvPr id="6" name="Rounded Rectangle 5"/>
          <p:cNvSpPr/>
          <p:nvPr/>
        </p:nvSpPr>
        <p:spPr>
          <a:xfrm>
            <a:off x="3923928" y="1052736"/>
            <a:ext cx="2160240" cy="1224136"/>
          </a:xfrm>
          <a:prstGeom prst="round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1">
                    <a:lumMod val="50000"/>
                    <a:lumOff val="50000"/>
                  </a:schemeClr>
                </a:solidFill>
              </a:rPr>
              <a:t>Acknowledge  &amp; allow for the time and resource commitment required to establish infrastructure</a:t>
            </a:r>
            <a:endParaRPr lang="en-AU" sz="1600" dirty="0">
              <a:solidFill>
                <a:schemeClr val="tx1">
                  <a:lumMod val="50000"/>
                  <a:lumOff val="50000"/>
                </a:schemeClr>
              </a:solidFill>
            </a:endParaRPr>
          </a:p>
        </p:txBody>
      </p:sp>
      <p:sp>
        <p:nvSpPr>
          <p:cNvPr id="7" name="Rounded Rectangle 6"/>
          <p:cNvSpPr/>
          <p:nvPr/>
        </p:nvSpPr>
        <p:spPr>
          <a:xfrm>
            <a:off x="6012160" y="2852936"/>
            <a:ext cx="2160240" cy="1224136"/>
          </a:xfrm>
          <a:prstGeom prst="round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a:solidFill>
                <a:schemeClr val="tx1">
                  <a:lumMod val="50000"/>
                  <a:lumOff val="50000"/>
                </a:schemeClr>
              </a:solidFill>
            </a:endParaRPr>
          </a:p>
        </p:txBody>
      </p:sp>
      <p:sp>
        <p:nvSpPr>
          <p:cNvPr id="10" name="Rounded Rectangle 9"/>
          <p:cNvSpPr/>
          <p:nvPr/>
        </p:nvSpPr>
        <p:spPr>
          <a:xfrm>
            <a:off x="6300192" y="980728"/>
            <a:ext cx="2304256" cy="720080"/>
          </a:xfrm>
          <a:prstGeom prst="round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sz="1200" dirty="0" smtClean="0">
                <a:solidFill>
                  <a:schemeClr val="tx2">
                    <a:lumMod val="60000"/>
                    <a:lumOff val="40000"/>
                  </a:schemeClr>
                </a:solidFill>
                <a:latin typeface="Arial Narrow" pitchFamily="34" charset="0"/>
              </a:rPr>
              <a:t>A technical kit with contacts, clear specifications and list of all software &amp; web based applications;</a:t>
            </a:r>
            <a:endParaRPr lang="en-AU" sz="1200" dirty="0">
              <a:solidFill>
                <a:schemeClr val="tx2">
                  <a:lumMod val="60000"/>
                  <a:lumOff val="40000"/>
                </a:schemeClr>
              </a:solidFill>
              <a:latin typeface="Arial Narrow" pitchFamily="34" charset="0"/>
            </a:endParaRPr>
          </a:p>
        </p:txBody>
      </p:sp>
      <p:sp>
        <p:nvSpPr>
          <p:cNvPr id="12" name="Rounded Rectangle 11"/>
          <p:cNvSpPr/>
          <p:nvPr/>
        </p:nvSpPr>
        <p:spPr>
          <a:xfrm>
            <a:off x="4572000" y="116632"/>
            <a:ext cx="1728192" cy="792088"/>
          </a:xfrm>
          <a:prstGeom prst="round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sz="1200" dirty="0" smtClean="0">
                <a:solidFill>
                  <a:schemeClr val="tx2">
                    <a:lumMod val="60000"/>
                    <a:lumOff val="40000"/>
                  </a:schemeClr>
                </a:solidFill>
                <a:latin typeface="Arial Narrow" pitchFamily="34" charset="0"/>
              </a:rPr>
              <a:t> Tech staff involvement </a:t>
            </a:r>
            <a:r>
              <a:rPr lang="en-AU" sz="1200" dirty="0">
                <a:solidFill>
                  <a:schemeClr val="tx2">
                    <a:lumMod val="60000"/>
                    <a:lumOff val="40000"/>
                  </a:schemeClr>
                </a:solidFill>
                <a:latin typeface="Arial Narrow" pitchFamily="34" charset="0"/>
              </a:rPr>
              <a:t>in project introduction; active consultation during implementation</a:t>
            </a:r>
          </a:p>
        </p:txBody>
      </p:sp>
      <p:sp>
        <p:nvSpPr>
          <p:cNvPr id="13" name="Rounded Rectangle 12"/>
          <p:cNvSpPr/>
          <p:nvPr/>
        </p:nvSpPr>
        <p:spPr>
          <a:xfrm>
            <a:off x="1619672" y="1268760"/>
            <a:ext cx="1224136" cy="1008112"/>
          </a:xfrm>
          <a:prstGeom prst="round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sz="1200" dirty="0" err="1" smtClean="0">
                <a:solidFill>
                  <a:schemeClr val="tx2">
                    <a:lumMod val="60000"/>
                    <a:lumOff val="40000"/>
                  </a:schemeClr>
                </a:solidFill>
              </a:rPr>
              <a:t>Torley</a:t>
            </a:r>
            <a:r>
              <a:rPr lang="en-AU" sz="1200" dirty="0" smtClean="0">
                <a:solidFill>
                  <a:schemeClr val="tx2">
                    <a:lumMod val="60000"/>
                    <a:lumOff val="40000"/>
                  </a:schemeClr>
                </a:solidFill>
              </a:rPr>
              <a:t> Linden &amp; </a:t>
            </a:r>
            <a:r>
              <a:rPr lang="en-AU" sz="1200" dirty="0" err="1" smtClean="0">
                <a:solidFill>
                  <a:schemeClr val="tx2">
                    <a:lumMod val="60000"/>
                    <a:lumOff val="40000"/>
                  </a:schemeClr>
                </a:solidFill>
              </a:rPr>
              <a:t>Noob</a:t>
            </a:r>
            <a:r>
              <a:rPr lang="en-AU" sz="1200" dirty="0" smtClean="0">
                <a:solidFill>
                  <a:schemeClr val="tx2">
                    <a:lumMod val="60000"/>
                    <a:lumOff val="40000"/>
                  </a:schemeClr>
                </a:solidFill>
              </a:rPr>
              <a:t> Be Gone ‘how to’ videos</a:t>
            </a:r>
            <a:endParaRPr lang="en-AU" sz="1200" dirty="0">
              <a:solidFill>
                <a:schemeClr val="tx2">
                  <a:lumMod val="60000"/>
                  <a:lumOff val="40000"/>
                </a:schemeClr>
              </a:solidFill>
              <a:latin typeface="Arial Narrow" pitchFamily="34" charset="0"/>
            </a:endParaRPr>
          </a:p>
        </p:txBody>
      </p:sp>
      <p:sp>
        <p:nvSpPr>
          <p:cNvPr id="14" name="Rounded Rectangle 13"/>
          <p:cNvSpPr/>
          <p:nvPr/>
        </p:nvSpPr>
        <p:spPr>
          <a:xfrm>
            <a:off x="179512" y="1484784"/>
            <a:ext cx="1224136" cy="1008112"/>
          </a:xfrm>
          <a:prstGeom prst="round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sz="1200" dirty="0">
                <a:solidFill>
                  <a:schemeClr val="tx2">
                    <a:lumMod val="60000"/>
                    <a:lumOff val="40000"/>
                  </a:schemeClr>
                </a:solidFill>
              </a:rPr>
              <a:t>L</a:t>
            </a:r>
            <a:r>
              <a:rPr lang="en-AU" sz="1200" dirty="0" smtClean="0">
                <a:solidFill>
                  <a:schemeClr val="tx2">
                    <a:lumMod val="60000"/>
                    <a:lumOff val="40000"/>
                  </a:schemeClr>
                </a:solidFill>
              </a:rPr>
              <a:t>ist of Educational Communities in SL &amp; RG; wikis / blogs</a:t>
            </a:r>
            <a:endParaRPr lang="en-AU" sz="1200" dirty="0">
              <a:solidFill>
                <a:schemeClr val="tx2">
                  <a:lumMod val="60000"/>
                  <a:lumOff val="40000"/>
                </a:schemeClr>
              </a:solidFill>
              <a:latin typeface="Arial Narrow" pitchFamily="34" charset="0"/>
            </a:endParaRPr>
          </a:p>
        </p:txBody>
      </p:sp>
      <p:pic>
        <p:nvPicPr>
          <p:cNvPr id="15" name="Picture 14" descr="SLtutorials1.JPG"/>
          <p:cNvPicPr>
            <a:picLocks noChangeAspect="1"/>
          </p:cNvPicPr>
          <p:nvPr/>
        </p:nvPicPr>
        <p:blipFill>
          <a:blip r:embed="rId3" cstate="print"/>
          <a:stretch>
            <a:fillRect/>
          </a:stretch>
        </p:blipFill>
        <p:spPr>
          <a:xfrm>
            <a:off x="0" y="3861048"/>
            <a:ext cx="2599353" cy="2996952"/>
          </a:xfrm>
          <a:prstGeom prst="rect">
            <a:avLst/>
          </a:prstGeom>
        </p:spPr>
      </p:pic>
      <p:sp>
        <p:nvSpPr>
          <p:cNvPr id="16" name="Rounded Rectangle 15"/>
          <p:cNvSpPr/>
          <p:nvPr/>
        </p:nvSpPr>
        <p:spPr>
          <a:xfrm>
            <a:off x="6444208" y="116632"/>
            <a:ext cx="1368152" cy="792088"/>
          </a:xfrm>
          <a:prstGeom prst="round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sz="1200" dirty="0">
                <a:solidFill>
                  <a:schemeClr val="tx2">
                    <a:lumMod val="60000"/>
                    <a:lumOff val="40000"/>
                  </a:schemeClr>
                </a:solidFill>
                <a:latin typeface="Arial Narrow" pitchFamily="34" charset="0"/>
              </a:rPr>
              <a:t>PD </a:t>
            </a:r>
            <a:r>
              <a:rPr lang="en-AU" sz="1200" dirty="0" smtClean="0">
                <a:solidFill>
                  <a:schemeClr val="tx2">
                    <a:lumMod val="60000"/>
                    <a:lumOff val="40000"/>
                  </a:schemeClr>
                </a:solidFill>
                <a:latin typeface="Arial Narrow" pitchFamily="34" charset="0"/>
              </a:rPr>
              <a:t>should </a:t>
            </a:r>
            <a:r>
              <a:rPr lang="en-AU" sz="1200" dirty="0">
                <a:solidFill>
                  <a:schemeClr val="tx2">
                    <a:lumMod val="60000"/>
                    <a:lumOff val="40000"/>
                  </a:schemeClr>
                </a:solidFill>
                <a:latin typeface="Arial Narrow" pitchFamily="34" charset="0"/>
              </a:rPr>
              <a:t>include IT Curriculum/ Teaching  support staff</a:t>
            </a:r>
            <a:endParaRPr lang="en-AU" sz="1200" dirty="0">
              <a:solidFill>
                <a:schemeClr val="tx2">
                  <a:lumMod val="60000"/>
                  <a:lumOff val="40000"/>
                </a:schemeClr>
              </a:solidFill>
              <a:latin typeface="Arial Narrow" pitchFamily="34" charset="0"/>
            </a:endParaRPr>
          </a:p>
        </p:txBody>
      </p:sp>
      <p:sp>
        <p:nvSpPr>
          <p:cNvPr id="18" name="Rounded Rectangle 17"/>
          <p:cNvSpPr/>
          <p:nvPr/>
        </p:nvSpPr>
        <p:spPr>
          <a:xfrm>
            <a:off x="6300192" y="1772816"/>
            <a:ext cx="2304256" cy="792088"/>
          </a:xfrm>
          <a:prstGeom prst="round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sz="1200" dirty="0" smtClean="0">
                <a:solidFill>
                  <a:schemeClr val="tx2">
                    <a:lumMod val="60000"/>
                    <a:lumOff val="40000"/>
                  </a:schemeClr>
                </a:solidFill>
                <a:latin typeface="Arial Narrow" pitchFamily="34" charset="0"/>
              </a:rPr>
              <a:t>DEECD team of experienced VLE users; teachers; techs to coach implementing school teams</a:t>
            </a:r>
            <a:endParaRPr lang="en-AU" sz="1200" dirty="0">
              <a:solidFill>
                <a:schemeClr val="tx2">
                  <a:lumMod val="60000"/>
                  <a:lumOff val="40000"/>
                </a:schemeClr>
              </a:solidFill>
              <a:latin typeface="Arial Narrow" pitchFamily="34" charset="0"/>
            </a:endParaRPr>
          </a:p>
        </p:txBody>
      </p:sp>
      <p:sp>
        <p:nvSpPr>
          <p:cNvPr id="19" name="Rounded Rectangle 18"/>
          <p:cNvSpPr/>
          <p:nvPr/>
        </p:nvSpPr>
        <p:spPr>
          <a:xfrm>
            <a:off x="2843808" y="5013176"/>
            <a:ext cx="2232248" cy="864096"/>
          </a:xfrm>
          <a:prstGeom prst="round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sz="1200" dirty="0" smtClean="0">
                <a:solidFill>
                  <a:schemeClr val="tx2">
                    <a:lumMod val="60000"/>
                    <a:lumOff val="40000"/>
                  </a:schemeClr>
                </a:solidFill>
              </a:rPr>
              <a:t>Liaise with school administration to help establish clear priorities &amp; confirm expectations of all parties</a:t>
            </a:r>
            <a:endParaRPr lang="en-AU" sz="1200" dirty="0">
              <a:solidFill>
                <a:schemeClr val="tx2">
                  <a:lumMod val="60000"/>
                  <a:lumOff val="40000"/>
                </a:schemeClr>
              </a:solidFill>
              <a:latin typeface="Arial Narrow" pitchFamily="34" charset="0"/>
            </a:endParaRPr>
          </a:p>
        </p:txBody>
      </p:sp>
      <p:pic>
        <p:nvPicPr>
          <p:cNvPr id="3078" name="Picture 6"/>
          <p:cNvPicPr>
            <a:picLocks noChangeAspect="1" noChangeArrowheads="1"/>
          </p:cNvPicPr>
          <p:nvPr/>
        </p:nvPicPr>
        <p:blipFill>
          <a:blip r:embed="rId4" cstate="print"/>
          <a:srcRect/>
          <a:stretch>
            <a:fillRect/>
          </a:stretch>
        </p:blipFill>
        <p:spPr bwMode="auto">
          <a:xfrm>
            <a:off x="4283968" y="5949280"/>
            <a:ext cx="4680520" cy="756731"/>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1" name="Object 1"/>
          <p:cNvGraphicFramePr>
            <a:graphicFrameLocks noChangeAspect="1"/>
          </p:cNvGraphicFramePr>
          <p:nvPr/>
        </p:nvGraphicFramePr>
        <p:xfrm>
          <a:off x="251520" y="908720"/>
          <a:ext cx="2304256" cy="1440160"/>
        </p:xfrm>
        <a:graphic>
          <a:graphicData uri="http://schemas.openxmlformats.org/presentationml/2006/ole">
            <p:oleObj spid="_x0000_s5121" name="Acrobat Document" r:id="rId4" imgW="7620000" imgH="4762500" progId="AcroExch.Document.7">
              <p:embed/>
            </p:oleObj>
          </a:graphicData>
        </a:graphic>
      </p:graphicFrame>
      <p:sp>
        <p:nvSpPr>
          <p:cNvPr id="3" name="TextBox 2"/>
          <p:cNvSpPr txBox="1"/>
          <p:nvPr/>
        </p:nvSpPr>
        <p:spPr>
          <a:xfrm>
            <a:off x="1043608" y="332656"/>
            <a:ext cx="7848872" cy="1384995"/>
          </a:xfrm>
          <a:prstGeom prst="rect">
            <a:avLst/>
          </a:prstGeom>
          <a:noFill/>
        </p:spPr>
        <p:txBody>
          <a:bodyPr wrap="square" rtlCol="0">
            <a:spAutoFit/>
          </a:bodyPr>
          <a:lstStyle/>
          <a:p>
            <a:pPr algn="r"/>
            <a:r>
              <a:rPr lang="en-AU" sz="2800" b="1" i="1" dirty="0" smtClean="0">
                <a:solidFill>
                  <a:schemeClr val="tx2">
                    <a:lumMod val="60000"/>
                    <a:lumOff val="40000"/>
                  </a:schemeClr>
                </a:solidFill>
                <a:latin typeface="Kristen ITC" pitchFamily="66" charset="0"/>
                <a:cs typeface="Arial" pitchFamily="34" charset="0"/>
              </a:rPr>
              <a:t>Using Quest Atlantis in the year 7 tutorial program with a focus on </a:t>
            </a:r>
          </a:p>
          <a:p>
            <a:pPr algn="r"/>
            <a:r>
              <a:rPr lang="en-AU" sz="2800" b="1" i="1" dirty="0" smtClean="0">
                <a:solidFill>
                  <a:schemeClr val="tx2">
                    <a:lumMod val="60000"/>
                    <a:lumOff val="40000"/>
                  </a:schemeClr>
                </a:solidFill>
                <a:latin typeface="Kristen ITC" pitchFamily="66" charset="0"/>
                <a:cs typeface="Arial" pitchFamily="34" charset="0"/>
              </a:rPr>
              <a:t>SOCIAL COMMITMENT</a:t>
            </a:r>
            <a:endParaRPr lang="en-AU" sz="2800" b="1" i="1" dirty="0">
              <a:solidFill>
                <a:schemeClr val="tx2">
                  <a:lumMod val="60000"/>
                  <a:lumOff val="40000"/>
                </a:schemeClr>
              </a:solidFill>
              <a:latin typeface="Kristen ITC" pitchFamily="66" charset="0"/>
              <a:cs typeface="Arial" pitchFamily="34" charset="0"/>
            </a:endParaRPr>
          </a:p>
        </p:txBody>
      </p:sp>
      <p:pic>
        <p:nvPicPr>
          <p:cNvPr id="6" name="QAreflect.wmv">
            <a:hlinkClick r:id="" action="ppaction://media"/>
          </p:cNvPr>
          <p:cNvPicPr>
            <a:picLocks noRot="1" noChangeAspect="1"/>
          </p:cNvPicPr>
          <p:nvPr>
            <a:videoFile r:link="rId2"/>
          </p:nvPr>
        </p:nvPicPr>
        <p:blipFill>
          <a:blip r:embed="rId5" cstate="print"/>
          <a:stretch>
            <a:fillRect/>
          </a:stretch>
        </p:blipFill>
        <p:spPr>
          <a:xfrm>
            <a:off x="3995936" y="2132856"/>
            <a:ext cx="4608512" cy="2592288"/>
          </a:xfrm>
          <a:prstGeom prst="rect">
            <a:avLst/>
          </a:prstGeom>
          <a:ln w="76200">
            <a:solidFill>
              <a:schemeClr val="tx2">
                <a:lumMod val="60000"/>
                <a:lumOff val="40000"/>
              </a:schemeClr>
            </a:solidFill>
          </a:ln>
        </p:spPr>
      </p:pic>
      <p:sp>
        <p:nvSpPr>
          <p:cNvPr id="7" name="TextBox 6"/>
          <p:cNvSpPr txBox="1"/>
          <p:nvPr/>
        </p:nvSpPr>
        <p:spPr>
          <a:xfrm>
            <a:off x="107504" y="2348880"/>
            <a:ext cx="3672408" cy="1077218"/>
          </a:xfrm>
          <a:prstGeom prst="rect">
            <a:avLst/>
          </a:prstGeom>
          <a:noFill/>
        </p:spPr>
        <p:txBody>
          <a:bodyPr wrap="square" rtlCol="0">
            <a:spAutoFit/>
          </a:bodyPr>
          <a:lstStyle/>
          <a:p>
            <a:r>
              <a:rPr lang="en-AU" sz="1600" dirty="0" smtClean="0">
                <a:solidFill>
                  <a:schemeClr val="tx2">
                    <a:lumMod val="60000"/>
                    <a:lumOff val="40000"/>
                  </a:schemeClr>
                </a:solidFill>
                <a:latin typeface="Arial Narrow" pitchFamily="34" charset="0"/>
              </a:rPr>
              <a:t>The unique quality of missions / quests and the focus on social commitments made Quest Atlantis very suitable for the personal growth &amp; development program in Year 7.</a:t>
            </a:r>
            <a:endParaRPr lang="en-AU" sz="1600" dirty="0">
              <a:solidFill>
                <a:schemeClr val="tx2">
                  <a:lumMod val="60000"/>
                  <a:lumOff val="40000"/>
                </a:schemeClr>
              </a:solidFill>
              <a:latin typeface="Arial Narrow" pitchFamily="34" charset="0"/>
            </a:endParaRPr>
          </a:p>
        </p:txBody>
      </p:sp>
      <p:pic>
        <p:nvPicPr>
          <p:cNvPr id="9" name="Picture 8" descr="blank cartoon landscape.png"/>
          <p:cNvPicPr>
            <a:picLocks noChangeAspect="1"/>
          </p:cNvPicPr>
          <p:nvPr/>
        </p:nvPicPr>
        <p:blipFill>
          <a:blip r:embed="rId6" cstate="print"/>
          <a:stretch>
            <a:fillRect/>
          </a:stretch>
        </p:blipFill>
        <p:spPr>
          <a:xfrm>
            <a:off x="107504" y="3861048"/>
            <a:ext cx="3731541" cy="2873287"/>
          </a:xfrm>
          <a:prstGeom prst="rect">
            <a:avLst/>
          </a:prstGeom>
        </p:spPr>
      </p:pic>
      <p:sp>
        <p:nvSpPr>
          <p:cNvPr id="10" name="TextBox 9"/>
          <p:cNvSpPr txBox="1"/>
          <p:nvPr/>
        </p:nvSpPr>
        <p:spPr>
          <a:xfrm>
            <a:off x="323528" y="4221088"/>
            <a:ext cx="3312368" cy="2800767"/>
          </a:xfrm>
          <a:prstGeom prst="rect">
            <a:avLst/>
          </a:prstGeom>
          <a:noFill/>
        </p:spPr>
        <p:txBody>
          <a:bodyPr wrap="square" rtlCol="0">
            <a:spAutoFit/>
          </a:bodyPr>
          <a:lstStyle/>
          <a:p>
            <a:pPr marL="182563" indent="-182563">
              <a:buFont typeface="Arial" pitchFamily="34" charset="0"/>
              <a:buChar char="•"/>
              <a:tabLst>
                <a:tab pos="87313" algn="l"/>
              </a:tabLst>
            </a:pPr>
            <a:r>
              <a:rPr lang="en-AU" sz="1400" dirty="0" smtClean="0">
                <a:latin typeface="Arial Narrow" pitchFamily="34" charset="0"/>
              </a:rPr>
              <a:t>Technical issues = frustration</a:t>
            </a:r>
          </a:p>
          <a:p>
            <a:pPr marL="182563" indent="-182563">
              <a:buFont typeface="Arial" pitchFamily="34" charset="0"/>
              <a:buChar char="•"/>
              <a:tabLst>
                <a:tab pos="87313" algn="l"/>
              </a:tabLst>
            </a:pPr>
            <a:r>
              <a:rPr lang="en-AU" sz="1400" dirty="0" smtClean="0">
                <a:latin typeface="Arial Narrow" pitchFamily="34" charset="0"/>
              </a:rPr>
              <a:t>Motivation to engage </a:t>
            </a:r>
            <a:r>
              <a:rPr lang="en-AU" sz="1400" dirty="0" err="1" smtClean="0">
                <a:latin typeface="Arial Narrow" pitchFamily="34" charset="0"/>
              </a:rPr>
              <a:t>inworld</a:t>
            </a:r>
            <a:endParaRPr lang="en-AU" sz="1400" dirty="0" smtClean="0">
              <a:latin typeface="Arial Narrow" pitchFamily="34" charset="0"/>
            </a:endParaRPr>
          </a:p>
          <a:p>
            <a:pPr marL="182563" indent="-182563">
              <a:buFont typeface="Arial" pitchFamily="34" charset="0"/>
              <a:buChar char="•"/>
              <a:tabLst>
                <a:tab pos="87313" algn="l"/>
              </a:tabLst>
            </a:pPr>
            <a:r>
              <a:rPr lang="en-AU" sz="1400" dirty="0" smtClean="0">
                <a:latin typeface="Arial Narrow" pitchFamily="34" charset="0"/>
              </a:rPr>
              <a:t>Students </a:t>
            </a:r>
            <a:r>
              <a:rPr lang="en-AU" sz="1400" dirty="0" err="1" smtClean="0">
                <a:latin typeface="Arial Narrow" pitchFamily="34" charset="0"/>
              </a:rPr>
              <a:t>didnt</a:t>
            </a:r>
            <a:r>
              <a:rPr lang="en-AU" sz="1400" dirty="0" smtClean="0">
                <a:latin typeface="Arial Narrow" pitchFamily="34" charset="0"/>
              </a:rPr>
              <a:t> want to read the quests “too long”</a:t>
            </a:r>
          </a:p>
          <a:p>
            <a:pPr marL="182563" indent="-182563">
              <a:buFont typeface="Arial" pitchFamily="34" charset="0"/>
              <a:buChar char="•"/>
              <a:tabLst>
                <a:tab pos="87313" algn="l"/>
              </a:tabLst>
            </a:pPr>
            <a:r>
              <a:rPr lang="en-AU" sz="1400" dirty="0" smtClean="0">
                <a:latin typeface="Arial Narrow" pitchFamily="34" charset="0"/>
              </a:rPr>
              <a:t>Teacher stress on in-world etiquette for chatting may have been inhibiting</a:t>
            </a:r>
          </a:p>
          <a:p>
            <a:pPr marL="182563" indent="-182563">
              <a:buFont typeface="Arial" pitchFamily="34" charset="0"/>
              <a:buChar char="•"/>
              <a:tabLst>
                <a:tab pos="87313" algn="l"/>
              </a:tabLst>
            </a:pPr>
            <a:r>
              <a:rPr lang="en-AU" sz="1400" dirty="0" smtClean="0">
                <a:latin typeface="Arial Narrow" pitchFamily="34" charset="0"/>
              </a:rPr>
              <a:t>QA back story generally not of interest</a:t>
            </a:r>
          </a:p>
          <a:p>
            <a:pPr marL="182563" indent="-182563">
              <a:buFont typeface="Arial" pitchFamily="34" charset="0"/>
              <a:buChar char="•"/>
              <a:tabLst>
                <a:tab pos="87313" algn="l"/>
              </a:tabLst>
            </a:pPr>
            <a:r>
              <a:rPr lang="en-AU" sz="1400" dirty="0" smtClean="0">
                <a:latin typeface="Arial Narrow" pitchFamily="34" charset="0"/>
              </a:rPr>
              <a:t>Some did missions and enjoyed them</a:t>
            </a:r>
          </a:p>
          <a:p>
            <a:pPr marL="182563" indent="-182563">
              <a:buFont typeface="Arial" pitchFamily="34" charset="0"/>
              <a:buChar char="•"/>
              <a:tabLst>
                <a:tab pos="87313" algn="l"/>
              </a:tabLst>
            </a:pPr>
            <a:r>
              <a:rPr lang="en-AU" sz="1400" dirty="0" smtClean="0">
                <a:latin typeface="Arial Narrow" pitchFamily="34" charset="0"/>
              </a:rPr>
              <a:t>Most students really wanted it to work – our experience could have been very different</a:t>
            </a:r>
          </a:p>
          <a:p>
            <a:endParaRPr lang="en-AU" dirty="0" smtClean="0"/>
          </a:p>
          <a:p>
            <a:endParaRPr lang="en-AU" dirty="0"/>
          </a:p>
        </p:txBody>
      </p:sp>
      <p:sp>
        <p:nvSpPr>
          <p:cNvPr id="11" name="TextBox 10"/>
          <p:cNvSpPr txBox="1"/>
          <p:nvPr/>
        </p:nvSpPr>
        <p:spPr>
          <a:xfrm>
            <a:off x="3995936" y="5013176"/>
            <a:ext cx="4968552" cy="646331"/>
          </a:xfrm>
          <a:prstGeom prst="rect">
            <a:avLst/>
          </a:prstGeom>
          <a:noFill/>
        </p:spPr>
        <p:txBody>
          <a:bodyPr wrap="square" rtlCol="0">
            <a:spAutoFit/>
          </a:bodyPr>
          <a:lstStyle/>
          <a:p>
            <a:r>
              <a:rPr lang="en-AU" b="1" dirty="0" smtClean="0">
                <a:solidFill>
                  <a:schemeClr val="accent2">
                    <a:lumMod val="75000"/>
                  </a:schemeClr>
                </a:solidFill>
                <a:latin typeface="Bradley Hand ITC" pitchFamily="66" charset="0"/>
              </a:rPr>
              <a:t>“why would </a:t>
            </a:r>
            <a:r>
              <a:rPr lang="en-AU" b="1" dirty="0" err="1" smtClean="0">
                <a:solidFill>
                  <a:schemeClr val="accent2">
                    <a:lumMod val="75000"/>
                  </a:schemeClr>
                </a:solidFill>
                <a:latin typeface="Bradley Hand ITC" pitchFamily="66" charset="0"/>
              </a:rPr>
              <a:t>i</a:t>
            </a:r>
            <a:r>
              <a:rPr lang="en-AU" b="1" dirty="0" smtClean="0">
                <a:solidFill>
                  <a:schemeClr val="accent2">
                    <a:lumMod val="75000"/>
                  </a:schemeClr>
                </a:solidFill>
                <a:latin typeface="Bradley Hand ITC" pitchFamily="66" charset="0"/>
              </a:rPr>
              <a:t> want to chat in QA when they are sitting right beside me?”</a:t>
            </a:r>
            <a:endParaRPr lang="en-AU" b="1" dirty="0">
              <a:solidFill>
                <a:schemeClr val="accent2">
                  <a:lumMod val="75000"/>
                </a:schemeClr>
              </a:solidFill>
              <a:latin typeface="Bradley Hand ITC" pitchFamily="66" charset="0"/>
            </a:endParaRPr>
          </a:p>
        </p:txBody>
      </p:sp>
      <p:sp>
        <p:nvSpPr>
          <p:cNvPr id="12" name="TextBox 11"/>
          <p:cNvSpPr txBox="1"/>
          <p:nvPr/>
        </p:nvSpPr>
        <p:spPr>
          <a:xfrm>
            <a:off x="611560" y="3429000"/>
            <a:ext cx="3024336" cy="369332"/>
          </a:xfrm>
          <a:prstGeom prst="rect">
            <a:avLst/>
          </a:prstGeom>
          <a:noFill/>
        </p:spPr>
        <p:txBody>
          <a:bodyPr wrap="square" rtlCol="0">
            <a:spAutoFit/>
          </a:bodyPr>
          <a:lstStyle/>
          <a:p>
            <a:r>
              <a:rPr lang="en-AU" b="1" dirty="0">
                <a:solidFill>
                  <a:schemeClr val="accent2">
                    <a:lumMod val="75000"/>
                  </a:schemeClr>
                </a:solidFill>
                <a:latin typeface="Bradley Hand ITC" pitchFamily="66" charset="0"/>
              </a:rPr>
              <a:t>“everything is monitored”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195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blank cartoon landscape.png"/>
          <p:cNvPicPr>
            <a:picLocks noChangeAspect="1"/>
          </p:cNvPicPr>
          <p:nvPr/>
        </p:nvPicPr>
        <p:blipFill>
          <a:blip r:embed="rId2" cstate="print"/>
          <a:stretch>
            <a:fillRect/>
          </a:stretch>
        </p:blipFill>
        <p:spPr>
          <a:xfrm>
            <a:off x="5004048" y="260649"/>
            <a:ext cx="3179573" cy="2448272"/>
          </a:xfrm>
          <a:prstGeom prst="rect">
            <a:avLst/>
          </a:prstGeom>
        </p:spPr>
      </p:pic>
      <p:sp>
        <p:nvSpPr>
          <p:cNvPr id="2" name="TextBox 1"/>
          <p:cNvSpPr txBox="1">
            <a:spLocks noChangeAspect="1"/>
          </p:cNvSpPr>
          <p:nvPr/>
        </p:nvSpPr>
        <p:spPr>
          <a:xfrm>
            <a:off x="107504" y="3499842"/>
            <a:ext cx="7704856" cy="3385542"/>
          </a:xfrm>
          <a:prstGeom prst="rect">
            <a:avLst/>
          </a:prstGeom>
          <a:noFill/>
        </p:spPr>
        <p:txBody>
          <a:bodyPr wrap="square" rtlCol="0">
            <a:spAutoFit/>
          </a:bodyPr>
          <a:lstStyle/>
          <a:p>
            <a:pPr marL="179388" indent="-179388">
              <a:buFont typeface="Arial" pitchFamily="34" charset="0"/>
              <a:buChar char="•"/>
            </a:pPr>
            <a:r>
              <a:rPr lang="en-AU" sz="1400" dirty="0">
                <a:solidFill>
                  <a:schemeClr val="tx2"/>
                </a:solidFill>
                <a:latin typeface="Gabriola" pitchFamily="82" charset="0"/>
              </a:rPr>
              <a:t>The VW </a:t>
            </a:r>
            <a:r>
              <a:rPr lang="en-AU" sz="1400" dirty="0" smtClean="0">
                <a:solidFill>
                  <a:schemeClr val="tx2"/>
                </a:solidFill>
                <a:latin typeface="Gabriola" pitchFamily="82" charset="0"/>
              </a:rPr>
              <a:t>only </a:t>
            </a:r>
            <a:r>
              <a:rPr lang="en-AU" sz="1400" dirty="0">
                <a:solidFill>
                  <a:schemeClr val="tx2"/>
                </a:solidFill>
                <a:latin typeface="Gabriola" pitchFamily="82" charset="0"/>
              </a:rPr>
              <a:t>a tool – to be used in the delivery of the curriculum content. </a:t>
            </a:r>
          </a:p>
          <a:p>
            <a:pPr marL="179388" indent="-179388">
              <a:buFont typeface="Arial" pitchFamily="34" charset="0"/>
              <a:buChar char="•"/>
            </a:pPr>
            <a:r>
              <a:rPr lang="en-AU" sz="1400" dirty="0" smtClean="0">
                <a:solidFill>
                  <a:schemeClr val="tx2"/>
                </a:solidFill>
                <a:latin typeface="Gabriola" pitchFamily="82" charset="0"/>
              </a:rPr>
              <a:t>We immediately noticed how </a:t>
            </a:r>
            <a:r>
              <a:rPr lang="en-AU" sz="1400" dirty="0">
                <a:solidFill>
                  <a:schemeClr val="tx2"/>
                </a:solidFill>
                <a:latin typeface="Gabriola" pitchFamily="82" charset="0"/>
              </a:rPr>
              <a:t>easy it was to be distracted </a:t>
            </a:r>
            <a:r>
              <a:rPr lang="en-AU" sz="1400" dirty="0" smtClean="0">
                <a:solidFill>
                  <a:schemeClr val="tx2"/>
                </a:solidFill>
                <a:latin typeface="Gabriola" pitchFamily="82" charset="0"/>
              </a:rPr>
              <a:t>from our purpose whilst </a:t>
            </a:r>
            <a:r>
              <a:rPr lang="en-AU" sz="1400" dirty="0" err="1" smtClean="0">
                <a:solidFill>
                  <a:schemeClr val="tx2"/>
                </a:solidFill>
                <a:latin typeface="Gabriola" pitchFamily="82" charset="0"/>
              </a:rPr>
              <a:t>inworld</a:t>
            </a:r>
            <a:endParaRPr lang="en-AU" sz="1400" dirty="0" smtClean="0">
              <a:solidFill>
                <a:schemeClr val="tx2"/>
              </a:solidFill>
              <a:latin typeface="Gabriola" pitchFamily="82" charset="0"/>
            </a:endParaRPr>
          </a:p>
          <a:p>
            <a:pPr marL="179388" indent="-179388">
              <a:buFont typeface="Arial" pitchFamily="34" charset="0"/>
              <a:buChar char="•"/>
            </a:pPr>
            <a:r>
              <a:rPr lang="en-AU" sz="1400" dirty="0" smtClean="0">
                <a:solidFill>
                  <a:schemeClr val="tx2"/>
                </a:solidFill>
                <a:latin typeface="Gabriola" pitchFamily="82" charset="0"/>
              </a:rPr>
              <a:t>Acquisition </a:t>
            </a:r>
            <a:r>
              <a:rPr lang="en-AU" sz="1400" dirty="0">
                <a:solidFill>
                  <a:schemeClr val="tx2"/>
                </a:solidFill>
                <a:latin typeface="Gabriola" pitchFamily="82" charset="0"/>
              </a:rPr>
              <a:t>of skills to be immersed in a VW took many hours </a:t>
            </a:r>
            <a:r>
              <a:rPr lang="en-AU" sz="1400" dirty="0" smtClean="0">
                <a:solidFill>
                  <a:schemeClr val="tx2"/>
                </a:solidFill>
                <a:latin typeface="Gabriola" pitchFamily="82" charset="0"/>
              </a:rPr>
              <a:t>&amp;lots </a:t>
            </a:r>
            <a:r>
              <a:rPr lang="en-AU" sz="1400" dirty="0">
                <a:solidFill>
                  <a:schemeClr val="tx2"/>
                </a:solidFill>
                <a:latin typeface="Gabriola" pitchFamily="82" charset="0"/>
              </a:rPr>
              <a:t>of concentration – and it can divert focus from the curriculum content. </a:t>
            </a:r>
            <a:endParaRPr lang="en-AU" sz="1400" dirty="0" smtClean="0">
              <a:solidFill>
                <a:schemeClr val="tx2"/>
              </a:solidFill>
              <a:latin typeface="Gabriola" pitchFamily="82" charset="0"/>
            </a:endParaRPr>
          </a:p>
          <a:p>
            <a:pPr marL="179388" indent="-179388">
              <a:buFont typeface="Arial" pitchFamily="34" charset="0"/>
              <a:buChar char="•"/>
            </a:pPr>
            <a:r>
              <a:rPr lang="en-AU" sz="1400" dirty="0">
                <a:solidFill>
                  <a:schemeClr val="tx2"/>
                </a:solidFill>
                <a:latin typeface="Gabriola" pitchFamily="82" charset="0"/>
              </a:rPr>
              <a:t>C</a:t>
            </a:r>
            <a:r>
              <a:rPr lang="en-AU" sz="1400" dirty="0" smtClean="0">
                <a:solidFill>
                  <a:schemeClr val="tx2"/>
                </a:solidFill>
                <a:latin typeface="Gabriola" pitchFamily="82" charset="0"/>
              </a:rPr>
              <a:t>an legitimately </a:t>
            </a:r>
            <a:r>
              <a:rPr lang="en-AU" sz="1400" dirty="0">
                <a:solidFill>
                  <a:schemeClr val="tx2"/>
                </a:solidFill>
                <a:latin typeface="Gabriola" pitchFamily="82" charset="0"/>
              </a:rPr>
              <a:t>incorporated into the visual arts because it is a visual 3D environment which has the capacity to offer enrichment and extension opportunities in the delivery of the art curriculum as students have the potential to build and construct sculptures which ordinarily would not be possible due to the constraints of materials, location and space. </a:t>
            </a:r>
            <a:r>
              <a:rPr lang="en-AU" sz="1400" dirty="0" smtClean="0">
                <a:solidFill>
                  <a:schemeClr val="tx2"/>
                </a:solidFill>
                <a:latin typeface="Gabriola" pitchFamily="82" charset="0"/>
              </a:rPr>
              <a:t>Assessment</a:t>
            </a:r>
            <a:r>
              <a:rPr lang="en-AU" sz="1400" dirty="0">
                <a:solidFill>
                  <a:schemeClr val="tx2"/>
                </a:solidFill>
                <a:latin typeface="Gabriola" pitchFamily="82" charset="0"/>
              </a:rPr>
              <a:t>: in a VLE the establishment of rubrics would provide the criteria and the guidelines for student learning. </a:t>
            </a:r>
            <a:endParaRPr lang="en-AU" sz="1400" dirty="0" smtClean="0">
              <a:solidFill>
                <a:schemeClr val="tx2"/>
              </a:solidFill>
              <a:latin typeface="Gabriola" pitchFamily="82" charset="0"/>
            </a:endParaRPr>
          </a:p>
          <a:p>
            <a:pPr marL="179388" indent="-179388">
              <a:buFont typeface="Arial" pitchFamily="34" charset="0"/>
              <a:buChar char="•"/>
            </a:pPr>
            <a:r>
              <a:rPr lang="en-AU" sz="1400" dirty="0" smtClean="0">
                <a:solidFill>
                  <a:schemeClr val="tx2"/>
                </a:solidFill>
                <a:latin typeface="Gabriola" pitchFamily="82" charset="0"/>
              </a:rPr>
              <a:t>Anticipate </a:t>
            </a:r>
            <a:r>
              <a:rPr lang="en-AU" sz="1400" dirty="0">
                <a:solidFill>
                  <a:schemeClr val="tx2"/>
                </a:solidFill>
                <a:latin typeface="Gabriola" pitchFamily="82" charset="0"/>
              </a:rPr>
              <a:t>that the VLE will provide greater scope for peer assessment – again, </a:t>
            </a:r>
            <a:r>
              <a:rPr lang="en-AU" sz="1400" dirty="0" smtClean="0">
                <a:solidFill>
                  <a:schemeClr val="tx2"/>
                </a:solidFill>
                <a:latin typeface="Gabriola" pitchFamily="82" charset="0"/>
              </a:rPr>
              <a:t>legitimate </a:t>
            </a:r>
            <a:r>
              <a:rPr lang="en-AU" sz="1400" dirty="0">
                <a:solidFill>
                  <a:schemeClr val="tx2"/>
                </a:solidFill>
                <a:latin typeface="Gabriola" pitchFamily="82" charset="0"/>
              </a:rPr>
              <a:t>not tokenistic. This is because they would be required to base their assessment on the guidelines that are well established in the faculty and are aligned with the mandated VELS reporting and assessment requirements. </a:t>
            </a:r>
            <a:endParaRPr lang="en-AU" sz="1400" dirty="0" smtClean="0">
              <a:solidFill>
                <a:schemeClr val="tx2"/>
              </a:solidFill>
              <a:latin typeface="Gabriola" pitchFamily="82" charset="0"/>
            </a:endParaRPr>
          </a:p>
          <a:p>
            <a:pPr marL="179388" indent="-179388">
              <a:buFont typeface="Arial" pitchFamily="34" charset="0"/>
              <a:buChar char="•"/>
            </a:pPr>
            <a:r>
              <a:rPr lang="en-AU" sz="1400" dirty="0" smtClean="0">
                <a:solidFill>
                  <a:schemeClr val="tx2"/>
                </a:solidFill>
                <a:latin typeface="Gabriola" pitchFamily="82" charset="0"/>
              </a:rPr>
              <a:t>We </a:t>
            </a:r>
            <a:r>
              <a:rPr lang="en-AU" sz="1400" dirty="0">
                <a:solidFill>
                  <a:schemeClr val="tx2"/>
                </a:solidFill>
                <a:latin typeface="Gabriola" pitchFamily="82" charset="0"/>
              </a:rPr>
              <a:t>would use </a:t>
            </a:r>
            <a:r>
              <a:rPr lang="en-AU" sz="1400" dirty="0" smtClean="0">
                <a:solidFill>
                  <a:schemeClr val="tx2"/>
                </a:solidFill>
                <a:latin typeface="Gabriola" pitchFamily="82" charset="0"/>
              </a:rPr>
              <a:t>these existing </a:t>
            </a:r>
            <a:r>
              <a:rPr lang="en-AU" sz="1400" dirty="0">
                <a:solidFill>
                  <a:schemeClr val="tx2"/>
                </a:solidFill>
                <a:latin typeface="Gabriola" pitchFamily="82" charset="0"/>
              </a:rPr>
              <a:t>rubrics and guidelines and tailor them to meet specific projected learning outcomes. </a:t>
            </a:r>
            <a:endParaRPr lang="en-AU" sz="1400" dirty="0" smtClean="0">
              <a:solidFill>
                <a:schemeClr val="tx2"/>
              </a:solidFill>
              <a:latin typeface="Gabriola" pitchFamily="82" charset="0"/>
            </a:endParaRPr>
          </a:p>
          <a:p>
            <a:pPr marL="179388" indent="-179388">
              <a:buFont typeface="Arial" pitchFamily="34" charset="0"/>
              <a:buChar char="•"/>
            </a:pPr>
            <a:r>
              <a:rPr lang="en-AU" sz="1400" dirty="0" smtClean="0">
                <a:solidFill>
                  <a:schemeClr val="tx2"/>
                </a:solidFill>
                <a:latin typeface="Gabriola" pitchFamily="82" charset="0"/>
              </a:rPr>
              <a:t>Our </a:t>
            </a:r>
            <a:r>
              <a:rPr lang="en-AU" sz="1400" dirty="0">
                <a:solidFill>
                  <a:schemeClr val="tx2"/>
                </a:solidFill>
                <a:latin typeface="Gabriola" pitchFamily="82" charset="0"/>
              </a:rPr>
              <a:t>response to the incorporation of a VLE is soundly based in the Art curriculum because of the visual and interactive nature of the environment. </a:t>
            </a:r>
          </a:p>
          <a:p>
            <a:endParaRPr lang="en-AU" dirty="0"/>
          </a:p>
        </p:txBody>
      </p:sp>
      <p:pic>
        <p:nvPicPr>
          <p:cNvPr id="3" name="Picture 2" descr="Agora1_001.png"/>
          <p:cNvPicPr>
            <a:picLocks noChangeAspect="1"/>
          </p:cNvPicPr>
          <p:nvPr/>
        </p:nvPicPr>
        <p:blipFill>
          <a:blip r:embed="rId3" cstate="print"/>
          <a:srcRect l="3458" t="16687" r="50762"/>
          <a:stretch>
            <a:fillRect/>
          </a:stretch>
        </p:blipFill>
        <p:spPr>
          <a:xfrm>
            <a:off x="7740352" y="5390230"/>
            <a:ext cx="1272333" cy="1347492"/>
          </a:xfrm>
          <a:prstGeom prst="rect">
            <a:avLst/>
          </a:prstGeom>
        </p:spPr>
      </p:pic>
      <p:sp>
        <p:nvSpPr>
          <p:cNvPr id="4" name="TextBox 3"/>
          <p:cNvSpPr txBox="1"/>
          <p:nvPr/>
        </p:nvSpPr>
        <p:spPr>
          <a:xfrm>
            <a:off x="251520" y="188640"/>
            <a:ext cx="4320480" cy="1384995"/>
          </a:xfrm>
          <a:prstGeom prst="rect">
            <a:avLst/>
          </a:prstGeom>
          <a:noFill/>
        </p:spPr>
        <p:txBody>
          <a:bodyPr wrap="square" rtlCol="0">
            <a:spAutoFit/>
          </a:bodyPr>
          <a:lstStyle/>
          <a:p>
            <a:r>
              <a:rPr lang="en-AU" sz="2800" b="1" i="1" dirty="0" smtClean="0">
                <a:solidFill>
                  <a:schemeClr val="tx2">
                    <a:lumMod val="60000"/>
                    <a:lumOff val="40000"/>
                  </a:schemeClr>
                </a:solidFill>
                <a:latin typeface="Kristen ITC" pitchFamily="66" charset="0"/>
                <a:cs typeface="Arial" pitchFamily="34" charset="0"/>
              </a:rPr>
              <a:t>Using Open Sim in the Middle School Visual Art Program</a:t>
            </a:r>
            <a:endParaRPr lang="en-AU" sz="2800" b="1" i="1" dirty="0">
              <a:solidFill>
                <a:schemeClr val="tx2">
                  <a:lumMod val="60000"/>
                  <a:lumOff val="40000"/>
                </a:schemeClr>
              </a:solidFill>
              <a:latin typeface="Kristen ITC" pitchFamily="66" charset="0"/>
              <a:cs typeface="Arial" pitchFamily="34" charset="0"/>
            </a:endParaRPr>
          </a:p>
        </p:txBody>
      </p:sp>
      <p:pic>
        <p:nvPicPr>
          <p:cNvPr id="5" name="Picture 2">
            <a:hlinkClick r:id="rId4"/>
          </p:cNvPr>
          <p:cNvPicPr>
            <a:picLocks noChangeAspect="1" noChangeArrowheads="1"/>
          </p:cNvPicPr>
          <p:nvPr/>
        </p:nvPicPr>
        <p:blipFill>
          <a:blip r:embed="rId5" cstate="print"/>
          <a:srcRect/>
          <a:stretch>
            <a:fillRect/>
          </a:stretch>
        </p:blipFill>
        <p:spPr bwMode="auto">
          <a:xfrm>
            <a:off x="251520" y="1700808"/>
            <a:ext cx="3574818" cy="1512168"/>
          </a:xfrm>
          <a:prstGeom prst="rect">
            <a:avLst/>
          </a:prstGeom>
          <a:noFill/>
          <a:ln w="9525">
            <a:noFill/>
            <a:miter lim="800000"/>
            <a:headEnd/>
            <a:tailEnd/>
          </a:ln>
        </p:spPr>
      </p:pic>
      <p:sp>
        <p:nvSpPr>
          <p:cNvPr id="6" name="TextBox 5"/>
          <p:cNvSpPr txBox="1"/>
          <p:nvPr/>
        </p:nvSpPr>
        <p:spPr>
          <a:xfrm>
            <a:off x="-36512" y="3111351"/>
            <a:ext cx="768159" cy="461665"/>
          </a:xfrm>
          <a:prstGeom prst="rect">
            <a:avLst/>
          </a:prstGeom>
          <a:noFill/>
        </p:spPr>
        <p:txBody>
          <a:bodyPr wrap="none" rtlCol="0">
            <a:spAutoFit/>
          </a:bodyPr>
          <a:lstStyle/>
          <a:p>
            <a:r>
              <a:rPr lang="en-AU" sz="2400" dirty="0" smtClean="0">
                <a:latin typeface="Gabriola" pitchFamily="82" charset="0"/>
              </a:rPr>
              <a:t>Notes:</a:t>
            </a:r>
            <a:endParaRPr lang="en-AU" sz="2400" dirty="0">
              <a:latin typeface="Gabriola" pitchFamily="82" charset="0"/>
            </a:endParaRPr>
          </a:p>
        </p:txBody>
      </p:sp>
      <p:sp>
        <p:nvSpPr>
          <p:cNvPr id="8" name="TextBox 7"/>
          <p:cNvSpPr txBox="1"/>
          <p:nvPr/>
        </p:nvSpPr>
        <p:spPr>
          <a:xfrm>
            <a:off x="5220072" y="548680"/>
            <a:ext cx="1313180" cy="400110"/>
          </a:xfrm>
          <a:prstGeom prst="rect">
            <a:avLst/>
          </a:prstGeom>
          <a:noFill/>
        </p:spPr>
        <p:txBody>
          <a:bodyPr wrap="none" rtlCol="0">
            <a:spAutoFit/>
          </a:bodyPr>
          <a:lstStyle/>
          <a:p>
            <a:r>
              <a:rPr lang="en-AU" sz="2000" dirty="0" smtClean="0">
                <a:latin typeface="Britannic Bold" pitchFamily="34" charset="0"/>
              </a:rPr>
              <a:t>resources</a:t>
            </a:r>
            <a:endParaRPr lang="en-AU" sz="2000" dirty="0">
              <a:latin typeface="Britannic Bold" pitchFamily="34" charset="0"/>
            </a:endParaRPr>
          </a:p>
        </p:txBody>
      </p:sp>
      <p:sp>
        <p:nvSpPr>
          <p:cNvPr id="9" name="TextBox 8"/>
          <p:cNvSpPr txBox="1"/>
          <p:nvPr/>
        </p:nvSpPr>
        <p:spPr>
          <a:xfrm>
            <a:off x="5220072" y="980728"/>
            <a:ext cx="2742867" cy="1477328"/>
          </a:xfrm>
          <a:prstGeom prst="rect">
            <a:avLst/>
          </a:prstGeom>
          <a:noFill/>
        </p:spPr>
        <p:txBody>
          <a:bodyPr wrap="none" rtlCol="0">
            <a:spAutoFit/>
          </a:bodyPr>
          <a:lstStyle/>
          <a:p>
            <a:pPr marL="179388" indent="-179388">
              <a:buFont typeface="Arial" pitchFamily="34" charset="0"/>
              <a:buChar char="•"/>
            </a:pPr>
            <a:r>
              <a:rPr lang="en-AU" dirty="0" smtClean="0"/>
              <a:t>Art Elements &amp; Principles</a:t>
            </a:r>
          </a:p>
          <a:p>
            <a:pPr marL="179388" indent="-179388">
              <a:buFont typeface="Arial" pitchFamily="34" charset="0"/>
              <a:buChar char="•"/>
            </a:pPr>
            <a:r>
              <a:rPr lang="en-AU" dirty="0" smtClean="0"/>
              <a:t>Rubrics</a:t>
            </a:r>
          </a:p>
          <a:p>
            <a:pPr marL="179388" indent="-179388">
              <a:buFont typeface="Arial" pitchFamily="34" charset="0"/>
              <a:buChar char="•"/>
            </a:pPr>
            <a:r>
              <a:rPr lang="en-AU" dirty="0" smtClean="0"/>
              <a:t>VELS standards</a:t>
            </a:r>
          </a:p>
          <a:p>
            <a:endParaRPr lang="en-AU" dirty="0"/>
          </a:p>
          <a:p>
            <a:r>
              <a:rPr lang="en-AU" b="1" dirty="0" smtClean="0">
                <a:solidFill>
                  <a:schemeClr val="tx2">
                    <a:lumMod val="60000"/>
                    <a:lumOff val="40000"/>
                  </a:schemeClr>
                </a:solidFill>
                <a:hlinkClick r:id="rId4"/>
              </a:rPr>
              <a:t>VGS@FHS wiki</a:t>
            </a:r>
            <a:endParaRPr lang="en-AU" b="1" dirty="0" smtClean="0">
              <a:solidFill>
                <a:schemeClr val="tx2">
                  <a:lumMod val="60000"/>
                  <a:lumOff val="40000"/>
                </a:schemeClr>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359</TotalTime>
  <Words>920</Words>
  <Application>Microsoft Office PowerPoint</Application>
  <PresentationFormat>On-screen Show (4:3)</PresentationFormat>
  <Paragraphs>76</Paragraphs>
  <Slides>6</Slides>
  <Notes>0</Notes>
  <HiddenSlides>0</HiddenSlides>
  <MMClips>2</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8" baseType="lpstr">
      <vt:lpstr>Office Theme</vt:lpstr>
      <vt:lpstr>Adobe Acrobat Document</vt:lpstr>
      <vt:lpstr>Begin with the  end in mind ...</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Begin with the end in mind ...</dc:title>
  <dc:creator>Admin</dc:creator>
  <cp:lastModifiedBy>Admin</cp:lastModifiedBy>
  <cp:revision>52</cp:revision>
  <dcterms:created xsi:type="dcterms:W3CDTF">2010-11-25T10:39:59Z</dcterms:created>
  <dcterms:modified xsi:type="dcterms:W3CDTF">2010-11-25T16:39:38Z</dcterms:modified>
</cp:coreProperties>
</file>